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diagrams/colors1.xml" ContentType="application/vnd.openxmlformats-officedocument.drawingml.diagramColors+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Default Extension="xlsx" ContentType="application/vnd.openxmlformats-officedocument.spreadsheetml.sheet"/>
  <Override PartName="/ppt/diagrams/layout1.xml" ContentType="application/vnd.openxmlformats-officedocument.drawingml.diagramLayout+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charts/chart1.xml" ContentType="application/vnd.openxmlformats-officedocument.drawingml.chart+xml"/>
  <Override PartName="/ppt/charts/chart2.xml" ContentType="application/vnd.openxmlformats-officedocument.drawingml.chart+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drawings/drawing1.xml" ContentType="application/vnd.openxmlformats-officedocument.drawingml.chartshapes+xml"/>
  <Override PartName="/ppt/diagrams/drawing1.xml" ContentType="application/vnd.ms-office.drawingml.diagramDrawing+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Layouts/slideLayout3.xml" ContentType="application/vnd.openxmlformats-officedocument.presentationml.slideLayout+xml"/>
  <Default Extension="jpeg" ContentType="image/jpeg"/>
  <Override PartName="/ppt/diagrams/quickStyle1.xml" ContentType="application/vnd.openxmlformats-officedocument.drawingml.diagramStyl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notesSlides/notesSlide13.xml" ContentType="application/vnd.openxmlformats-officedocument.presentationml.notesSlid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7"/>
  </p:notesMasterIdLst>
  <p:sldIdLst>
    <p:sldId id="283" r:id="rId2"/>
    <p:sldId id="280" r:id="rId3"/>
    <p:sldId id="256" r:id="rId4"/>
    <p:sldId id="262" r:id="rId5"/>
    <p:sldId id="261" r:id="rId6"/>
    <p:sldId id="260" r:id="rId7"/>
    <p:sldId id="267" r:id="rId8"/>
    <p:sldId id="284" r:id="rId9"/>
    <p:sldId id="264" r:id="rId10"/>
    <p:sldId id="265" r:id="rId11"/>
    <p:sldId id="266" r:id="rId12"/>
    <p:sldId id="281" r:id="rId13"/>
    <p:sldId id="268" r:id="rId14"/>
    <p:sldId id="269" r:id="rId15"/>
    <p:sldId id="270" r:id="rId16"/>
    <p:sldId id="271" r:id="rId17"/>
    <p:sldId id="272" r:id="rId18"/>
    <p:sldId id="273" r:id="rId19"/>
    <p:sldId id="277" r:id="rId20"/>
    <p:sldId id="274" r:id="rId21"/>
    <p:sldId id="275" r:id="rId22"/>
    <p:sldId id="276" r:id="rId23"/>
    <p:sldId id="278" r:id="rId24"/>
    <p:sldId id="279" r:id="rId25"/>
    <p:sldId id="282" r:id="rId26"/>
  </p:sldIdLst>
  <p:sldSz cx="9144000" cy="6858000" type="screen4x3"/>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5698" autoAdjust="0"/>
  </p:normalViewPr>
  <p:slideViewPr>
    <p:cSldViewPr>
      <p:cViewPr varScale="1">
        <p:scale>
          <a:sx n="93" d="100"/>
          <a:sy n="93" d="100"/>
        </p:scale>
        <p:origin x="-420" y="-102"/>
      </p:cViewPr>
      <p:guideLst>
        <p:guide orient="horz" pos="216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charts/_rels/chart1.xml.rels><?xml version="1.0" encoding="UTF-8" standalone="yes"?>
<Relationships xmlns="http://schemas.openxmlformats.org/package/2006/relationships"><Relationship Id="rId2" Type="http://schemas.openxmlformats.org/officeDocument/2006/relationships/chartUserShapes" Target="../drawings/drawing1.xml"/><Relationship Id="rId1" Type="http://schemas.openxmlformats.org/officeDocument/2006/relationships/package" Target="../embeddings/Feuille_Microsoft_Office_Excel1111111111111111111111.xlsx"/></Relationships>
</file>

<file path=ppt/charts/_rels/chart2.xml.rels><?xml version="1.0" encoding="UTF-8" standalone="yes"?>
<Relationships xmlns="http://schemas.openxmlformats.org/package/2006/relationships"><Relationship Id="rId1" Type="http://schemas.openxmlformats.org/officeDocument/2006/relationships/package" Target="../embeddings/Feuille_Microsoft_Office_Excel222222222222.xlsx"/></Relationships>
</file>

<file path=ppt/charts/chart1.xml><?xml version="1.0" encoding="utf-8"?>
<c:chartSpace xmlns:c="http://schemas.openxmlformats.org/drawingml/2006/chart" xmlns:a="http://schemas.openxmlformats.org/drawingml/2006/main" xmlns:r="http://schemas.openxmlformats.org/officeDocument/2006/relationships">
  <c:date1904 val="1"/>
  <c:lang val="fr-FR"/>
  <c:chart>
    <c:title>
      <c:tx>
        <c:rich>
          <a:bodyPr/>
          <a:lstStyle/>
          <a:p>
            <a:pPr>
              <a:defRPr/>
            </a:pPr>
            <a:r>
              <a:rPr lang="fr-FR" sz="1200" b="0" i="1" u="none" dirty="0" smtClean="0"/>
              <a:t>Nombre de personnes </a:t>
            </a:r>
          </a:p>
          <a:p>
            <a:pPr>
              <a:defRPr/>
            </a:pPr>
            <a:r>
              <a:rPr lang="fr-FR" sz="1200" b="0" i="1" u="none" dirty="0" smtClean="0"/>
              <a:t>sous-alimentées</a:t>
            </a:r>
            <a:r>
              <a:rPr lang="fr-FR" sz="1200" b="0" i="1" u="none" baseline="0" dirty="0" smtClean="0"/>
              <a:t> </a:t>
            </a:r>
          </a:p>
          <a:p>
            <a:pPr>
              <a:defRPr/>
            </a:pPr>
            <a:r>
              <a:rPr lang="fr-FR" sz="1200" b="0" i="1" u="none" dirty="0" smtClean="0"/>
              <a:t>dans le monde </a:t>
            </a:r>
            <a:endParaRPr lang="fr-FR" sz="1200" b="0" i="1" u="none" dirty="0"/>
          </a:p>
        </c:rich>
      </c:tx>
      <c:layout>
        <c:manualLayout>
          <c:xMode val="edge"/>
          <c:yMode val="edge"/>
          <c:x val="0.7656171967947466"/>
          <c:y val="0.24721582659398017"/>
        </c:manualLayout>
      </c:layout>
    </c:title>
    <c:plotArea>
      <c:layout>
        <c:manualLayout>
          <c:layoutTarget val="inner"/>
          <c:xMode val="edge"/>
          <c:yMode val="edge"/>
          <c:x val="0.14674569600141546"/>
          <c:y val="0.17843898570656927"/>
          <c:w val="0.56567630399741153"/>
          <c:h val="0.57722125856983975"/>
        </c:manualLayout>
      </c:layout>
      <c:lineChart>
        <c:grouping val="stacked"/>
        <c:ser>
          <c:idx val="0"/>
          <c:order val="0"/>
          <c:tx>
            <c:strRef>
              <c:f>'Feuil1'!$B$1</c:f>
              <c:strCache>
                <c:ptCount val="1"/>
                <c:pt idx="0">
                  <c:v>Nombre de personnes sous-alimentées dans le monde en million</c:v>
                </c:pt>
              </c:strCache>
            </c:strRef>
          </c:tx>
          <c:cat>
            <c:numRef>
              <c:f>'Feuil1'!$A$2:$A$20</c:f>
              <c:numCache>
                <c:formatCode>General</c:formatCode>
                <c:ptCount val="19"/>
                <c:pt idx="0">
                  <c:v>2000</c:v>
                </c:pt>
                <c:pt idx="1">
                  <c:v>2001</c:v>
                </c:pt>
                <c:pt idx="2">
                  <c:v>2002</c:v>
                </c:pt>
                <c:pt idx="3">
                  <c:v>2003</c:v>
                </c:pt>
                <c:pt idx="4">
                  <c:v>2004</c:v>
                </c:pt>
                <c:pt idx="5">
                  <c:v>2005</c:v>
                </c:pt>
                <c:pt idx="6">
                  <c:v>2006</c:v>
                </c:pt>
                <c:pt idx="7">
                  <c:v>2007</c:v>
                </c:pt>
                <c:pt idx="8">
                  <c:v>2008</c:v>
                </c:pt>
                <c:pt idx="9">
                  <c:v>2009</c:v>
                </c:pt>
                <c:pt idx="10">
                  <c:v>2010</c:v>
                </c:pt>
                <c:pt idx="11">
                  <c:v>2011</c:v>
                </c:pt>
                <c:pt idx="12">
                  <c:v>2012</c:v>
                </c:pt>
                <c:pt idx="13">
                  <c:v>2013</c:v>
                </c:pt>
                <c:pt idx="14">
                  <c:v>2014</c:v>
                </c:pt>
                <c:pt idx="15">
                  <c:v>2015</c:v>
                </c:pt>
                <c:pt idx="16">
                  <c:v>2016</c:v>
                </c:pt>
                <c:pt idx="17">
                  <c:v>2017</c:v>
                </c:pt>
                <c:pt idx="18">
                  <c:v>2018</c:v>
                </c:pt>
              </c:numCache>
            </c:numRef>
          </c:cat>
          <c:val>
            <c:numRef>
              <c:f>'Feuil1'!$B$2:$B$20</c:f>
              <c:numCache>
                <c:formatCode>General</c:formatCode>
                <c:ptCount val="19"/>
                <c:pt idx="0">
                  <c:v>909</c:v>
                </c:pt>
                <c:pt idx="1">
                  <c:v>930</c:v>
                </c:pt>
                <c:pt idx="2">
                  <c:v>950</c:v>
                </c:pt>
                <c:pt idx="3">
                  <c:v>963</c:v>
                </c:pt>
                <c:pt idx="4">
                  <c:v>960</c:v>
                </c:pt>
                <c:pt idx="5">
                  <c:v>947</c:v>
                </c:pt>
                <c:pt idx="6">
                  <c:v>914</c:v>
                </c:pt>
                <c:pt idx="7">
                  <c:v>879</c:v>
                </c:pt>
                <c:pt idx="8">
                  <c:v>857</c:v>
                </c:pt>
                <c:pt idx="9">
                  <c:v>842</c:v>
                </c:pt>
                <c:pt idx="10">
                  <c:v>822</c:v>
                </c:pt>
                <c:pt idx="11">
                  <c:v>814</c:v>
                </c:pt>
                <c:pt idx="12">
                  <c:v>807</c:v>
                </c:pt>
                <c:pt idx="13">
                  <c:v>800</c:v>
                </c:pt>
                <c:pt idx="14">
                  <c:v>789</c:v>
                </c:pt>
                <c:pt idx="15">
                  <c:v>785</c:v>
                </c:pt>
                <c:pt idx="16">
                  <c:v>796</c:v>
                </c:pt>
                <c:pt idx="17">
                  <c:v>812</c:v>
                </c:pt>
                <c:pt idx="18">
                  <c:v>822</c:v>
                </c:pt>
              </c:numCache>
            </c:numRef>
          </c:val>
        </c:ser>
        <c:marker val="1"/>
        <c:axId val="70554752"/>
        <c:axId val="70556288"/>
      </c:lineChart>
      <c:catAx>
        <c:axId val="70554752"/>
        <c:scaling>
          <c:orientation val="minMax"/>
        </c:scaling>
        <c:axPos val="b"/>
        <c:numFmt formatCode="General" sourceLinked="1"/>
        <c:majorTickMark val="none"/>
        <c:tickLblPos val="nextTo"/>
        <c:crossAx val="70556288"/>
        <c:crosses val="autoZero"/>
        <c:auto val="1"/>
        <c:lblAlgn val="ctr"/>
        <c:lblOffset val="100"/>
        <c:tickLblSkip val="3"/>
        <c:tickMarkSkip val="2"/>
      </c:catAx>
      <c:valAx>
        <c:axId val="70556288"/>
        <c:scaling>
          <c:orientation val="minMax"/>
          <c:max val="1000"/>
          <c:min val="700"/>
        </c:scaling>
        <c:axPos val="l"/>
        <c:majorGridlines/>
        <c:title>
          <c:tx>
            <c:rich>
              <a:bodyPr/>
              <a:lstStyle/>
              <a:p>
                <a:pPr>
                  <a:defRPr/>
                </a:pPr>
                <a:r>
                  <a:rPr lang="fr-FR" sz="1200" b="0" dirty="0" smtClean="0">
                    <a:solidFill>
                      <a:schemeClr val="tx1"/>
                    </a:solidFill>
                  </a:rPr>
                  <a:t>Million</a:t>
                </a:r>
                <a:r>
                  <a:rPr lang="fr-FR" sz="1200" b="0" baseline="0" dirty="0" smtClean="0">
                    <a:solidFill>
                      <a:schemeClr val="tx1"/>
                    </a:solidFill>
                  </a:rPr>
                  <a:t> de personnes </a:t>
                </a:r>
                <a:endParaRPr lang="fr-FR" sz="1200" b="0" dirty="0">
                  <a:solidFill>
                    <a:schemeClr val="tx1"/>
                  </a:solidFill>
                </a:endParaRPr>
              </a:p>
            </c:rich>
          </c:tx>
          <c:layout>
            <c:manualLayout>
              <c:xMode val="edge"/>
              <c:yMode val="edge"/>
              <c:x val="1.985688213715198E-2"/>
              <c:y val="0.14011278440326572"/>
            </c:manualLayout>
          </c:layout>
        </c:title>
        <c:numFmt formatCode="@" sourceLinked="0"/>
        <c:majorTickMark val="none"/>
        <c:tickLblPos val="nextTo"/>
        <c:crossAx val="70554752"/>
        <c:crosses val="autoZero"/>
        <c:crossBetween val="between"/>
      </c:valAx>
    </c:plotArea>
    <c:plotVisOnly val="1"/>
  </c:chart>
  <c:txPr>
    <a:bodyPr/>
    <a:lstStyle/>
    <a:p>
      <a:pPr>
        <a:defRPr sz="1800"/>
      </a:pPr>
      <a:endParaRPr lang="fr-FR"/>
    </a:p>
  </c:txPr>
  <c:externalData r:id="rId1"/>
  <c:userShapes r:id="rId2"/>
</c:chartSpace>
</file>

<file path=ppt/charts/chart2.xml><?xml version="1.0" encoding="utf-8"?>
<c:chartSpace xmlns:c="http://schemas.openxmlformats.org/drawingml/2006/chart" xmlns:a="http://schemas.openxmlformats.org/drawingml/2006/main" xmlns:r="http://schemas.openxmlformats.org/officeDocument/2006/relationships">
  <c:date1904 val="1"/>
  <c:lang val="fr-FR"/>
  <c:chart>
    <c:title>
      <c:tx>
        <c:rich>
          <a:bodyPr/>
          <a:lstStyle/>
          <a:p>
            <a:pPr>
              <a:defRPr/>
            </a:pPr>
            <a:r>
              <a:rPr lang="en-US" sz="1600" b="0" u="sng" dirty="0" err="1" smtClean="0"/>
              <a:t>Céréales</a:t>
            </a:r>
            <a:r>
              <a:rPr lang="en-US" sz="1600" b="0" u="sng" dirty="0" smtClean="0"/>
              <a:t> </a:t>
            </a:r>
            <a:r>
              <a:rPr lang="en-US" sz="1600" b="0" u="sng" dirty="0" err="1" smtClean="0"/>
              <a:t>produites</a:t>
            </a:r>
            <a:endParaRPr lang="en-US" sz="1600" b="0" u="sng" dirty="0"/>
          </a:p>
        </c:rich>
      </c:tx>
      <c:layout/>
    </c:title>
    <c:plotArea>
      <c:layout/>
      <c:pieChart>
        <c:varyColors val="1"/>
        <c:ser>
          <c:idx val="0"/>
          <c:order val="0"/>
          <c:tx>
            <c:strRef>
              <c:f>Feuil1!$B$1</c:f>
              <c:strCache>
                <c:ptCount val="1"/>
                <c:pt idx="0">
                  <c:v>Céréales produites</c:v>
                </c:pt>
              </c:strCache>
            </c:strRef>
          </c:tx>
          <c:dLbls>
            <c:dLbl>
              <c:idx val="0"/>
              <c:layout/>
              <c:tx>
                <c:rich>
                  <a:bodyPr/>
                  <a:lstStyle/>
                  <a:p>
                    <a:r>
                      <a:rPr lang="en-US" smtClean="0"/>
                      <a:t>44%</a:t>
                    </a:r>
                    <a:endParaRPr lang="en-US"/>
                  </a:p>
                </c:rich>
              </c:tx>
              <c:showVal val="1"/>
            </c:dLbl>
            <c:dLbl>
              <c:idx val="1"/>
              <c:layout/>
              <c:tx>
                <c:rich>
                  <a:bodyPr/>
                  <a:lstStyle/>
                  <a:p>
                    <a:r>
                      <a:rPr lang="en-US" smtClean="0"/>
                      <a:t>56%</a:t>
                    </a:r>
                    <a:endParaRPr lang="en-US"/>
                  </a:p>
                </c:rich>
              </c:tx>
              <c:showVal val="1"/>
            </c:dLbl>
            <c:showVal val="1"/>
            <c:showLeaderLines val="1"/>
          </c:dLbls>
          <c:cat>
            <c:strRef>
              <c:f>Feuil1!$A$2:$A$3</c:f>
              <c:strCache>
                <c:ptCount val="2"/>
                <c:pt idx="0">
                  <c:v>pour animaux</c:v>
                </c:pt>
                <c:pt idx="1">
                  <c:v>pour humains</c:v>
                </c:pt>
              </c:strCache>
            </c:strRef>
          </c:cat>
          <c:val>
            <c:numRef>
              <c:f>Feuil1!$B$2:$B$3</c:f>
              <c:numCache>
                <c:formatCode>General</c:formatCode>
                <c:ptCount val="2"/>
                <c:pt idx="0">
                  <c:v>44</c:v>
                </c:pt>
                <c:pt idx="1">
                  <c:v>56</c:v>
                </c:pt>
              </c:numCache>
            </c:numRef>
          </c:val>
        </c:ser>
        <c:firstSliceAng val="0"/>
      </c:pieChart>
    </c:plotArea>
    <c:legend>
      <c:legendPos val="r"/>
      <c:layout>
        <c:manualLayout>
          <c:xMode val="edge"/>
          <c:yMode val="edge"/>
          <c:x val="0.64088864258138234"/>
          <c:y val="0.34407056623338211"/>
          <c:w val="0.34257673626541574"/>
          <c:h val="0.4851173943635893"/>
        </c:manualLayout>
      </c:layout>
    </c:legend>
    <c:plotVisOnly val="1"/>
  </c:chart>
  <c:spPr>
    <a:solidFill>
      <a:schemeClr val="accent5">
        <a:lumMod val="20000"/>
        <a:lumOff val="80000"/>
      </a:schemeClr>
    </a:solidFill>
  </c:spPr>
  <c:txPr>
    <a:bodyPr/>
    <a:lstStyle/>
    <a:p>
      <a:pPr>
        <a:defRPr sz="1800"/>
      </a:pPr>
      <a:endParaRPr lang="fr-FR"/>
    </a:p>
  </c:txPr>
  <c:externalData r:id="rId1"/>
</c:chartSpac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5EFDAE8-4BF0-4658-A822-B6ABC5C85430}"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fr-FR"/>
        </a:p>
      </dgm:t>
    </dgm:pt>
    <dgm:pt modelId="{1D64EE6A-E858-4420-8DBA-EC5724FF5D9C}">
      <dgm:prSet phldrT="[Texte]"/>
      <dgm:spPr/>
      <dgm:t>
        <a:bodyPr/>
        <a:lstStyle/>
        <a:p>
          <a:r>
            <a:rPr lang="fr-FR" dirty="0" smtClean="0"/>
            <a:t>10 milliards</a:t>
          </a:r>
          <a:endParaRPr lang="fr-FR" dirty="0"/>
        </a:p>
      </dgm:t>
    </dgm:pt>
    <dgm:pt modelId="{0239C6FB-0874-4C70-B1E3-A9B7E87D7071}" type="parTrans" cxnId="{9862D74C-EAF3-43C3-8E36-0F2821E5F670}">
      <dgm:prSet/>
      <dgm:spPr/>
      <dgm:t>
        <a:bodyPr/>
        <a:lstStyle/>
        <a:p>
          <a:endParaRPr lang="fr-FR"/>
        </a:p>
      </dgm:t>
    </dgm:pt>
    <dgm:pt modelId="{42F62A65-CCD9-4685-A8EB-6B68CAD611E8}" type="sibTrans" cxnId="{9862D74C-EAF3-43C3-8E36-0F2821E5F670}">
      <dgm:prSet/>
      <dgm:spPr/>
      <dgm:t>
        <a:bodyPr/>
        <a:lstStyle/>
        <a:p>
          <a:endParaRPr lang="fr-FR"/>
        </a:p>
      </dgm:t>
    </dgm:pt>
    <dgm:pt modelId="{B55E04C7-7BFA-4B72-8D71-4BBD0C60F248}">
      <dgm:prSet phldrT="[Texte]"/>
      <dgm:spPr/>
      <dgm:t>
        <a:bodyPr/>
        <a:lstStyle/>
        <a:p>
          <a:r>
            <a:rPr lang="fr-FR" dirty="0" smtClean="0"/>
            <a:t>Équitable répartition des produit alimentaire</a:t>
          </a:r>
          <a:endParaRPr lang="fr-FR" dirty="0"/>
        </a:p>
      </dgm:t>
    </dgm:pt>
    <dgm:pt modelId="{751DDE6E-8994-4700-B865-F4F19A37F05F}" type="parTrans" cxnId="{A71D2106-E6A1-4002-8B8A-11DF362B1A55}">
      <dgm:prSet/>
      <dgm:spPr/>
      <dgm:t>
        <a:bodyPr/>
        <a:lstStyle/>
        <a:p>
          <a:endParaRPr lang="fr-FR"/>
        </a:p>
      </dgm:t>
    </dgm:pt>
    <dgm:pt modelId="{F4A7F085-B785-4F9F-9D35-BE4151C86AB4}" type="sibTrans" cxnId="{A71D2106-E6A1-4002-8B8A-11DF362B1A55}">
      <dgm:prSet/>
      <dgm:spPr/>
      <dgm:t>
        <a:bodyPr/>
        <a:lstStyle/>
        <a:p>
          <a:endParaRPr lang="fr-FR"/>
        </a:p>
      </dgm:t>
    </dgm:pt>
    <dgm:pt modelId="{805E0760-730B-4E2A-AA19-2928CA87D121}">
      <dgm:prSet phldrT="[Texte]"/>
      <dgm:spPr/>
      <dgm:t>
        <a:bodyPr/>
        <a:lstStyle/>
        <a:p>
          <a:r>
            <a:rPr lang="fr-FR" dirty="0" smtClean="0"/>
            <a:t>13 milliards</a:t>
          </a:r>
          <a:endParaRPr lang="fr-FR" dirty="0"/>
        </a:p>
      </dgm:t>
    </dgm:pt>
    <dgm:pt modelId="{902A69AE-75E3-4EB6-B75B-44B207B39DFC}" type="parTrans" cxnId="{51FBA7EA-AAAC-4C7F-A3AE-2530C09A5F76}">
      <dgm:prSet/>
      <dgm:spPr/>
      <dgm:t>
        <a:bodyPr/>
        <a:lstStyle/>
        <a:p>
          <a:endParaRPr lang="fr-FR"/>
        </a:p>
      </dgm:t>
    </dgm:pt>
    <dgm:pt modelId="{34D497F7-CCA5-44D4-A6A8-5D9B892C9E60}" type="sibTrans" cxnId="{51FBA7EA-AAAC-4C7F-A3AE-2530C09A5F76}">
      <dgm:prSet/>
      <dgm:spPr/>
      <dgm:t>
        <a:bodyPr/>
        <a:lstStyle/>
        <a:p>
          <a:endParaRPr lang="fr-FR"/>
        </a:p>
      </dgm:t>
    </dgm:pt>
    <dgm:pt modelId="{59F7DEA6-F4DF-48D1-980F-A3A0AD9DF458}">
      <dgm:prSet phldrT="[Texte]"/>
      <dgm:spPr/>
      <dgm:t>
        <a:bodyPr/>
        <a:lstStyle/>
        <a:p>
          <a:r>
            <a:rPr lang="fr-FR" dirty="0" smtClean="0"/>
            <a:t>Arrêt de la production de produits</a:t>
          </a:r>
          <a:r>
            <a:rPr lang="fr-FR" baseline="0" dirty="0" smtClean="0"/>
            <a:t> animaux</a:t>
          </a:r>
          <a:endParaRPr lang="fr-FR" dirty="0"/>
        </a:p>
      </dgm:t>
    </dgm:pt>
    <dgm:pt modelId="{D13C8187-0B0A-4E40-94C5-D6B2A3E826C0}" type="parTrans" cxnId="{BBF2DB6B-1569-45A3-A64C-BC5D5C88ACB3}">
      <dgm:prSet/>
      <dgm:spPr/>
      <dgm:t>
        <a:bodyPr/>
        <a:lstStyle/>
        <a:p>
          <a:endParaRPr lang="fr-FR"/>
        </a:p>
      </dgm:t>
    </dgm:pt>
    <dgm:pt modelId="{4C792C5E-6E43-48E6-ADFF-FAB576CB9F1E}" type="sibTrans" cxnId="{BBF2DB6B-1569-45A3-A64C-BC5D5C88ACB3}">
      <dgm:prSet/>
      <dgm:spPr/>
      <dgm:t>
        <a:bodyPr/>
        <a:lstStyle/>
        <a:p>
          <a:endParaRPr lang="fr-FR"/>
        </a:p>
      </dgm:t>
    </dgm:pt>
    <dgm:pt modelId="{51C1F657-4DEC-44C7-A2E1-C9654BFA3174}">
      <dgm:prSet phldrT="[Texte]"/>
      <dgm:spPr/>
      <dgm:t>
        <a:bodyPr/>
        <a:lstStyle/>
        <a:p>
          <a:r>
            <a:rPr lang="fr-FR" dirty="0" smtClean="0"/>
            <a:t>20 milliards</a:t>
          </a:r>
          <a:endParaRPr lang="fr-FR" dirty="0"/>
        </a:p>
      </dgm:t>
    </dgm:pt>
    <dgm:pt modelId="{D23A343D-45E8-4B10-B63F-7A514E5DFEA8}" type="parTrans" cxnId="{FFB4DD2F-D701-48D8-9862-D384D1368269}">
      <dgm:prSet/>
      <dgm:spPr/>
      <dgm:t>
        <a:bodyPr/>
        <a:lstStyle/>
        <a:p>
          <a:endParaRPr lang="fr-FR"/>
        </a:p>
      </dgm:t>
    </dgm:pt>
    <dgm:pt modelId="{D5BD0D0C-1E78-4F2A-B605-8D3AD44FAC57}" type="sibTrans" cxnId="{FFB4DD2F-D701-48D8-9862-D384D1368269}">
      <dgm:prSet/>
      <dgm:spPr/>
      <dgm:t>
        <a:bodyPr/>
        <a:lstStyle/>
        <a:p>
          <a:endParaRPr lang="fr-FR"/>
        </a:p>
      </dgm:t>
    </dgm:pt>
    <dgm:pt modelId="{3B1A830D-BDBC-4F9B-8DBE-F59FAF6945B1}">
      <dgm:prSet phldrT="[Texte]"/>
      <dgm:spPr/>
      <dgm:t>
        <a:bodyPr/>
        <a:lstStyle/>
        <a:p>
          <a:r>
            <a:rPr lang="fr-FR" dirty="0" smtClean="0"/>
            <a:t>Arrêt de</a:t>
          </a:r>
          <a:r>
            <a:rPr lang="fr-FR" baseline="0" dirty="0" smtClean="0"/>
            <a:t> l’utilisation de produit alimentaire dans d’autres secteurs</a:t>
          </a:r>
          <a:endParaRPr lang="fr-FR" dirty="0"/>
        </a:p>
      </dgm:t>
    </dgm:pt>
    <dgm:pt modelId="{0D558E1A-2615-49FF-B706-457799C745AB}" type="parTrans" cxnId="{27D28591-9FB9-4B79-8B9E-EAB331B63FFC}">
      <dgm:prSet/>
      <dgm:spPr/>
      <dgm:t>
        <a:bodyPr/>
        <a:lstStyle/>
        <a:p>
          <a:endParaRPr lang="fr-FR"/>
        </a:p>
      </dgm:t>
    </dgm:pt>
    <dgm:pt modelId="{3AAA1681-F5C6-4F75-889B-2ED3A25FA6BC}" type="sibTrans" cxnId="{27D28591-9FB9-4B79-8B9E-EAB331B63FFC}">
      <dgm:prSet/>
      <dgm:spPr/>
      <dgm:t>
        <a:bodyPr/>
        <a:lstStyle/>
        <a:p>
          <a:endParaRPr lang="fr-FR"/>
        </a:p>
      </dgm:t>
    </dgm:pt>
    <dgm:pt modelId="{DA070EA6-C174-47DC-A983-1510B478441F}" type="pres">
      <dgm:prSet presAssocID="{65EFDAE8-4BF0-4658-A822-B6ABC5C85430}" presName="linearFlow" presStyleCnt="0">
        <dgm:presLayoutVars>
          <dgm:dir/>
          <dgm:animLvl val="lvl"/>
          <dgm:resizeHandles val="exact"/>
        </dgm:presLayoutVars>
      </dgm:prSet>
      <dgm:spPr/>
      <dgm:t>
        <a:bodyPr/>
        <a:lstStyle/>
        <a:p>
          <a:endParaRPr lang="fr-FR"/>
        </a:p>
      </dgm:t>
    </dgm:pt>
    <dgm:pt modelId="{E80FA933-EEA9-4023-8023-36997F7FD9E3}" type="pres">
      <dgm:prSet presAssocID="{1D64EE6A-E858-4420-8DBA-EC5724FF5D9C}" presName="composite" presStyleCnt="0"/>
      <dgm:spPr/>
    </dgm:pt>
    <dgm:pt modelId="{1A5BB8EF-6DC6-414A-8A62-5B8F3EDF8394}" type="pres">
      <dgm:prSet presAssocID="{1D64EE6A-E858-4420-8DBA-EC5724FF5D9C}" presName="parentText" presStyleLbl="alignNode1" presStyleIdx="0" presStyleCnt="3" custLinFactNeighborX="-6930" custLinFactNeighborY="-10845">
        <dgm:presLayoutVars>
          <dgm:chMax val="1"/>
          <dgm:bulletEnabled val="1"/>
        </dgm:presLayoutVars>
      </dgm:prSet>
      <dgm:spPr/>
      <dgm:t>
        <a:bodyPr/>
        <a:lstStyle/>
        <a:p>
          <a:endParaRPr lang="fr-FR"/>
        </a:p>
      </dgm:t>
    </dgm:pt>
    <dgm:pt modelId="{745997FC-C87F-4B43-9ECF-50CD95B3E594}" type="pres">
      <dgm:prSet presAssocID="{1D64EE6A-E858-4420-8DBA-EC5724FF5D9C}" presName="descendantText" presStyleLbl="alignAcc1" presStyleIdx="0" presStyleCnt="3">
        <dgm:presLayoutVars>
          <dgm:bulletEnabled val="1"/>
        </dgm:presLayoutVars>
      </dgm:prSet>
      <dgm:spPr/>
      <dgm:t>
        <a:bodyPr/>
        <a:lstStyle/>
        <a:p>
          <a:endParaRPr lang="fr-FR"/>
        </a:p>
      </dgm:t>
    </dgm:pt>
    <dgm:pt modelId="{517DB8BE-F280-47B7-AB07-1CD01575F49A}" type="pres">
      <dgm:prSet presAssocID="{42F62A65-CCD9-4685-A8EB-6B68CAD611E8}" presName="sp" presStyleCnt="0"/>
      <dgm:spPr/>
    </dgm:pt>
    <dgm:pt modelId="{44CE10C8-D543-4148-94CB-51A43E686C6D}" type="pres">
      <dgm:prSet presAssocID="{805E0760-730B-4E2A-AA19-2928CA87D121}" presName="composite" presStyleCnt="0"/>
      <dgm:spPr/>
    </dgm:pt>
    <dgm:pt modelId="{204CE2A8-BBC3-4628-B48A-27D455E05334}" type="pres">
      <dgm:prSet presAssocID="{805E0760-730B-4E2A-AA19-2928CA87D121}" presName="parentText" presStyleLbl="alignNode1" presStyleIdx="1" presStyleCnt="3">
        <dgm:presLayoutVars>
          <dgm:chMax val="1"/>
          <dgm:bulletEnabled val="1"/>
        </dgm:presLayoutVars>
      </dgm:prSet>
      <dgm:spPr/>
      <dgm:t>
        <a:bodyPr/>
        <a:lstStyle/>
        <a:p>
          <a:endParaRPr lang="fr-FR"/>
        </a:p>
      </dgm:t>
    </dgm:pt>
    <dgm:pt modelId="{F097EC61-F9EB-495C-B88C-88E0A67B9223}" type="pres">
      <dgm:prSet presAssocID="{805E0760-730B-4E2A-AA19-2928CA87D121}" presName="descendantText" presStyleLbl="alignAcc1" presStyleIdx="1" presStyleCnt="3">
        <dgm:presLayoutVars>
          <dgm:bulletEnabled val="1"/>
        </dgm:presLayoutVars>
      </dgm:prSet>
      <dgm:spPr/>
      <dgm:t>
        <a:bodyPr/>
        <a:lstStyle/>
        <a:p>
          <a:endParaRPr lang="fr-FR"/>
        </a:p>
      </dgm:t>
    </dgm:pt>
    <dgm:pt modelId="{BC09162F-71DF-4D79-A7C7-09BCA47462C1}" type="pres">
      <dgm:prSet presAssocID="{34D497F7-CCA5-44D4-A6A8-5D9B892C9E60}" presName="sp" presStyleCnt="0"/>
      <dgm:spPr/>
    </dgm:pt>
    <dgm:pt modelId="{9B10CDA3-46EB-405B-B961-4D7C2121D35B}" type="pres">
      <dgm:prSet presAssocID="{51C1F657-4DEC-44C7-A2E1-C9654BFA3174}" presName="composite" presStyleCnt="0"/>
      <dgm:spPr/>
    </dgm:pt>
    <dgm:pt modelId="{7E65E528-F0AD-4985-88D7-4C4ACE10198B}" type="pres">
      <dgm:prSet presAssocID="{51C1F657-4DEC-44C7-A2E1-C9654BFA3174}" presName="parentText" presStyleLbl="alignNode1" presStyleIdx="2" presStyleCnt="3">
        <dgm:presLayoutVars>
          <dgm:chMax val="1"/>
          <dgm:bulletEnabled val="1"/>
        </dgm:presLayoutVars>
      </dgm:prSet>
      <dgm:spPr/>
      <dgm:t>
        <a:bodyPr/>
        <a:lstStyle/>
        <a:p>
          <a:endParaRPr lang="fr-FR"/>
        </a:p>
      </dgm:t>
    </dgm:pt>
    <dgm:pt modelId="{1FB04EAA-E660-4357-91C1-96BC82631815}" type="pres">
      <dgm:prSet presAssocID="{51C1F657-4DEC-44C7-A2E1-C9654BFA3174}" presName="descendantText" presStyleLbl="alignAcc1" presStyleIdx="2" presStyleCnt="3">
        <dgm:presLayoutVars>
          <dgm:bulletEnabled val="1"/>
        </dgm:presLayoutVars>
      </dgm:prSet>
      <dgm:spPr/>
      <dgm:t>
        <a:bodyPr/>
        <a:lstStyle/>
        <a:p>
          <a:endParaRPr lang="fr-FR"/>
        </a:p>
      </dgm:t>
    </dgm:pt>
  </dgm:ptLst>
  <dgm:cxnLst>
    <dgm:cxn modelId="{20330CD6-EB07-4900-9B25-24C9BA978099}" type="presOf" srcId="{65EFDAE8-4BF0-4658-A822-B6ABC5C85430}" destId="{DA070EA6-C174-47DC-A983-1510B478441F}" srcOrd="0" destOrd="0" presId="urn:microsoft.com/office/officeart/2005/8/layout/chevron2"/>
    <dgm:cxn modelId="{0AE71E39-8495-4E72-936C-F92668BB500F}" type="presOf" srcId="{59F7DEA6-F4DF-48D1-980F-A3A0AD9DF458}" destId="{F097EC61-F9EB-495C-B88C-88E0A67B9223}" srcOrd="0" destOrd="0" presId="urn:microsoft.com/office/officeart/2005/8/layout/chevron2"/>
    <dgm:cxn modelId="{A71D2106-E6A1-4002-8B8A-11DF362B1A55}" srcId="{1D64EE6A-E858-4420-8DBA-EC5724FF5D9C}" destId="{B55E04C7-7BFA-4B72-8D71-4BBD0C60F248}" srcOrd="0" destOrd="0" parTransId="{751DDE6E-8994-4700-B865-F4F19A37F05F}" sibTransId="{F4A7F085-B785-4F9F-9D35-BE4151C86AB4}"/>
    <dgm:cxn modelId="{21689D0E-883D-4E86-B5BD-FBDC1FAB11FD}" type="presOf" srcId="{B55E04C7-7BFA-4B72-8D71-4BBD0C60F248}" destId="{745997FC-C87F-4B43-9ECF-50CD95B3E594}" srcOrd="0" destOrd="0" presId="urn:microsoft.com/office/officeart/2005/8/layout/chevron2"/>
    <dgm:cxn modelId="{77C8A709-01CC-400D-A578-D79BE8B23566}" type="presOf" srcId="{3B1A830D-BDBC-4F9B-8DBE-F59FAF6945B1}" destId="{1FB04EAA-E660-4357-91C1-96BC82631815}" srcOrd="0" destOrd="0" presId="urn:microsoft.com/office/officeart/2005/8/layout/chevron2"/>
    <dgm:cxn modelId="{3DE4D50E-FD9A-487D-91D9-46EB971C8ABD}" type="presOf" srcId="{805E0760-730B-4E2A-AA19-2928CA87D121}" destId="{204CE2A8-BBC3-4628-B48A-27D455E05334}" srcOrd="0" destOrd="0" presId="urn:microsoft.com/office/officeart/2005/8/layout/chevron2"/>
    <dgm:cxn modelId="{51FBA7EA-AAAC-4C7F-A3AE-2530C09A5F76}" srcId="{65EFDAE8-4BF0-4658-A822-B6ABC5C85430}" destId="{805E0760-730B-4E2A-AA19-2928CA87D121}" srcOrd="1" destOrd="0" parTransId="{902A69AE-75E3-4EB6-B75B-44B207B39DFC}" sibTransId="{34D497F7-CCA5-44D4-A6A8-5D9B892C9E60}"/>
    <dgm:cxn modelId="{BBF2DB6B-1569-45A3-A64C-BC5D5C88ACB3}" srcId="{805E0760-730B-4E2A-AA19-2928CA87D121}" destId="{59F7DEA6-F4DF-48D1-980F-A3A0AD9DF458}" srcOrd="0" destOrd="0" parTransId="{D13C8187-0B0A-4E40-94C5-D6B2A3E826C0}" sibTransId="{4C792C5E-6E43-48E6-ADFF-FAB576CB9F1E}"/>
    <dgm:cxn modelId="{AB28EC8C-41E6-4330-9922-76161E40B421}" type="presOf" srcId="{51C1F657-4DEC-44C7-A2E1-C9654BFA3174}" destId="{7E65E528-F0AD-4985-88D7-4C4ACE10198B}" srcOrd="0" destOrd="0" presId="urn:microsoft.com/office/officeart/2005/8/layout/chevron2"/>
    <dgm:cxn modelId="{C9BB92AD-7A89-4CE7-8BD0-CEFA23F5F6F7}" type="presOf" srcId="{1D64EE6A-E858-4420-8DBA-EC5724FF5D9C}" destId="{1A5BB8EF-6DC6-414A-8A62-5B8F3EDF8394}" srcOrd="0" destOrd="0" presId="urn:microsoft.com/office/officeart/2005/8/layout/chevron2"/>
    <dgm:cxn modelId="{27D28591-9FB9-4B79-8B9E-EAB331B63FFC}" srcId="{51C1F657-4DEC-44C7-A2E1-C9654BFA3174}" destId="{3B1A830D-BDBC-4F9B-8DBE-F59FAF6945B1}" srcOrd="0" destOrd="0" parTransId="{0D558E1A-2615-49FF-B706-457799C745AB}" sibTransId="{3AAA1681-F5C6-4F75-889B-2ED3A25FA6BC}"/>
    <dgm:cxn modelId="{FFB4DD2F-D701-48D8-9862-D384D1368269}" srcId="{65EFDAE8-4BF0-4658-A822-B6ABC5C85430}" destId="{51C1F657-4DEC-44C7-A2E1-C9654BFA3174}" srcOrd="2" destOrd="0" parTransId="{D23A343D-45E8-4B10-B63F-7A514E5DFEA8}" sibTransId="{D5BD0D0C-1E78-4F2A-B605-8D3AD44FAC57}"/>
    <dgm:cxn modelId="{9862D74C-EAF3-43C3-8E36-0F2821E5F670}" srcId="{65EFDAE8-4BF0-4658-A822-B6ABC5C85430}" destId="{1D64EE6A-E858-4420-8DBA-EC5724FF5D9C}" srcOrd="0" destOrd="0" parTransId="{0239C6FB-0874-4C70-B1E3-A9B7E87D7071}" sibTransId="{42F62A65-CCD9-4685-A8EB-6B68CAD611E8}"/>
    <dgm:cxn modelId="{38B4392F-910D-479F-8FD3-AE248125C949}" type="presParOf" srcId="{DA070EA6-C174-47DC-A983-1510B478441F}" destId="{E80FA933-EEA9-4023-8023-36997F7FD9E3}" srcOrd="0" destOrd="0" presId="urn:microsoft.com/office/officeart/2005/8/layout/chevron2"/>
    <dgm:cxn modelId="{B1F8D620-AB05-48A4-8B8A-F6BE68BB19EA}" type="presParOf" srcId="{E80FA933-EEA9-4023-8023-36997F7FD9E3}" destId="{1A5BB8EF-6DC6-414A-8A62-5B8F3EDF8394}" srcOrd="0" destOrd="0" presId="urn:microsoft.com/office/officeart/2005/8/layout/chevron2"/>
    <dgm:cxn modelId="{4A84F5E9-7BFD-420B-A9F5-FAED6991B689}" type="presParOf" srcId="{E80FA933-EEA9-4023-8023-36997F7FD9E3}" destId="{745997FC-C87F-4B43-9ECF-50CD95B3E594}" srcOrd="1" destOrd="0" presId="urn:microsoft.com/office/officeart/2005/8/layout/chevron2"/>
    <dgm:cxn modelId="{48DFB6B4-4E3D-4EC8-BCA4-6886FFFFB9F1}" type="presParOf" srcId="{DA070EA6-C174-47DC-A983-1510B478441F}" destId="{517DB8BE-F280-47B7-AB07-1CD01575F49A}" srcOrd="1" destOrd="0" presId="urn:microsoft.com/office/officeart/2005/8/layout/chevron2"/>
    <dgm:cxn modelId="{153CC2BD-4D52-48F5-A49C-DF971EEC7B88}" type="presParOf" srcId="{DA070EA6-C174-47DC-A983-1510B478441F}" destId="{44CE10C8-D543-4148-94CB-51A43E686C6D}" srcOrd="2" destOrd="0" presId="urn:microsoft.com/office/officeart/2005/8/layout/chevron2"/>
    <dgm:cxn modelId="{E58C09D3-567B-4A3F-AB46-223C66EF91DF}" type="presParOf" srcId="{44CE10C8-D543-4148-94CB-51A43E686C6D}" destId="{204CE2A8-BBC3-4628-B48A-27D455E05334}" srcOrd="0" destOrd="0" presId="urn:microsoft.com/office/officeart/2005/8/layout/chevron2"/>
    <dgm:cxn modelId="{7E370168-4E8F-4A81-AEEE-A9D1285C831E}" type="presParOf" srcId="{44CE10C8-D543-4148-94CB-51A43E686C6D}" destId="{F097EC61-F9EB-495C-B88C-88E0A67B9223}" srcOrd="1" destOrd="0" presId="urn:microsoft.com/office/officeart/2005/8/layout/chevron2"/>
    <dgm:cxn modelId="{271464EF-EFC2-43A8-8FF6-8355E8FC0256}" type="presParOf" srcId="{DA070EA6-C174-47DC-A983-1510B478441F}" destId="{BC09162F-71DF-4D79-A7C7-09BCA47462C1}" srcOrd="3" destOrd="0" presId="urn:microsoft.com/office/officeart/2005/8/layout/chevron2"/>
    <dgm:cxn modelId="{3655746D-89D6-46B6-B5BD-D62A2D711E13}" type="presParOf" srcId="{DA070EA6-C174-47DC-A983-1510B478441F}" destId="{9B10CDA3-46EB-405B-B961-4D7C2121D35B}" srcOrd="4" destOrd="0" presId="urn:microsoft.com/office/officeart/2005/8/layout/chevron2"/>
    <dgm:cxn modelId="{5242DFE7-0610-4707-8965-064CFB958647}" type="presParOf" srcId="{9B10CDA3-46EB-405B-B961-4D7C2121D35B}" destId="{7E65E528-F0AD-4985-88D7-4C4ACE10198B}" srcOrd="0" destOrd="0" presId="urn:microsoft.com/office/officeart/2005/8/layout/chevron2"/>
    <dgm:cxn modelId="{7D86A508-FFAB-452A-9179-CAE76D7D5807}" type="presParOf" srcId="{9B10CDA3-46EB-405B-B961-4D7C2121D35B}" destId="{1FB04EAA-E660-4357-91C1-96BC82631815}" srcOrd="1" destOrd="0" presId="urn:microsoft.com/office/officeart/2005/8/layout/chevron2"/>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rawing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1A5BB8EF-6DC6-414A-8A62-5B8F3EDF8394}">
      <dsp:nvSpPr>
        <dsp:cNvPr id="0" name=""/>
        <dsp:cNvSpPr/>
      </dsp:nvSpPr>
      <dsp:spPr>
        <a:xfrm rot="5400000">
          <a:off x="-206783" y="206783"/>
          <a:ext cx="1378559" cy="964991"/>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lang="fr-FR" sz="1500" kern="1200" dirty="0" smtClean="0"/>
            <a:t>10 milliards</a:t>
          </a:r>
          <a:endParaRPr lang="fr-FR" sz="1500" kern="1200" dirty="0"/>
        </a:p>
      </dsp:txBody>
      <dsp:txXfrm rot="5400000">
        <a:off x="-206783" y="206783"/>
        <a:ext cx="1378559" cy="964991"/>
      </dsp:txXfrm>
    </dsp:sp>
    <dsp:sp modelId="{745997FC-C87F-4B43-9ECF-50CD95B3E594}">
      <dsp:nvSpPr>
        <dsp:cNvPr id="0" name=""/>
        <dsp:cNvSpPr/>
      </dsp:nvSpPr>
      <dsp:spPr>
        <a:xfrm rot="5400000">
          <a:off x="3022795" y="-2056217"/>
          <a:ext cx="896063" cy="5011672"/>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0" tIns="15875" rIns="15875" bIns="15875" numCol="1" spcCol="1270" anchor="ctr" anchorCtr="0">
          <a:noAutofit/>
        </a:bodyPr>
        <a:lstStyle/>
        <a:p>
          <a:pPr marL="228600" lvl="1" indent="-228600" algn="l" defTabSz="1111250">
            <a:lnSpc>
              <a:spcPct val="90000"/>
            </a:lnSpc>
            <a:spcBef>
              <a:spcPct val="0"/>
            </a:spcBef>
            <a:spcAft>
              <a:spcPct val="15000"/>
            </a:spcAft>
            <a:buChar char="••"/>
          </a:pPr>
          <a:r>
            <a:rPr lang="fr-FR" sz="2500" kern="1200" dirty="0" smtClean="0"/>
            <a:t>Équitable répartition des produit alimentaire</a:t>
          </a:r>
          <a:endParaRPr lang="fr-FR" sz="2500" kern="1200" dirty="0"/>
        </a:p>
      </dsp:txBody>
      <dsp:txXfrm rot="5400000">
        <a:off x="3022795" y="-2056217"/>
        <a:ext cx="896063" cy="5011672"/>
      </dsp:txXfrm>
    </dsp:sp>
    <dsp:sp modelId="{204CE2A8-BBC3-4628-B48A-27D455E05334}">
      <dsp:nvSpPr>
        <dsp:cNvPr id="0" name=""/>
        <dsp:cNvSpPr/>
      </dsp:nvSpPr>
      <dsp:spPr>
        <a:xfrm rot="5400000">
          <a:off x="-206783" y="1389712"/>
          <a:ext cx="1378559" cy="964991"/>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lang="fr-FR" sz="1500" kern="1200" dirty="0" smtClean="0"/>
            <a:t>13 milliards</a:t>
          </a:r>
          <a:endParaRPr lang="fr-FR" sz="1500" kern="1200" dirty="0"/>
        </a:p>
      </dsp:txBody>
      <dsp:txXfrm rot="5400000">
        <a:off x="-206783" y="1389712"/>
        <a:ext cx="1378559" cy="964991"/>
      </dsp:txXfrm>
    </dsp:sp>
    <dsp:sp modelId="{F097EC61-F9EB-495C-B88C-88E0A67B9223}">
      <dsp:nvSpPr>
        <dsp:cNvPr id="0" name=""/>
        <dsp:cNvSpPr/>
      </dsp:nvSpPr>
      <dsp:spPr>
        <a:xfrm rot="5400000">
          <a:off x="3022795" y="-874876"/>
          <a:ext cx="896063" cy="5011672"/>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0" tIns="15875" rIns="15875" bIns="15875" numCol="1" spcCol="1270" anchor="ctr" anchorCtr="0">
          <a:noAutofit/>
        </a:bodyPr>
        <a:lstStyle/>
        <a:p>
          <a:pPr marL="228600" lvl="1" indent="-228600" algn="l" defTabSz="1111250">
            <a:lnSpc>
              <a:spcPct val="90000"/>
            </a:lnSpc>
            <a:spcBef>
              <a:spcPct val="0"/>
            </a:spcBef>
            <a:spcAft>
              <a:spcPct val="15000"/>
            </a:spcAft>
            <a:buChar char="••"/>
          </a:pPr>
          <a:r>
            <a:rPr lang="fr-FR" sz="2500" kern="1200" dirty="0" smtClean="0"/>
            <a:t>Arrêt de la production de produits</a:t>
          </a:r>
          <a:r>
            <a:rPr lang="fr-FR" sz="2500" kern="1200" baseline="0" dirty="0" smtClean="0"/>
            <a:t> animaux</a:t>
          </a:r>
          <a:endParaRPr lang="fr-FR" sz="2500" kern="1200" dirty="0"/>
        </a:p>
      </dsp:txBody>
      <dsp:txXfrm rot="5400000">
        <a:off x="3022795" y="-874876"/>
        <a:ext cx="896063" cy="5011672"/>
      </dsp:txXfrm>
    </dsp:sp>
    <dsp:sp modelId="{7E65E528-F0AD-4985-88D7-4C4ACE10198B}">
      <dsp:nvSpPr>
        <dsp:cNvPr id="0" name=""/>
        <dsp:cNvSpPr/>
      </dsp:nvSpPr>
      <dsp:spPr>
        <a:xfrm rot="5400000">
          <a:off x="-206783" y="2571053"/>
          <a:ext cx="1378559" cy="964991"/>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lang="fr-FR" sz="1500" kern="1200" dirty="0" smtClean="0"/>
            <a:t>20 milliards</a:t>
          </a:r>
          <a:endParaRPr lang="fr-FR" sz="1500" kern="1200" dirty="0"/>
        </a:p>
      </dsp:txBody>
      <dsp:txXfrm rot="5400000">
        <a:off x="-206783" y="2571053"/>
        <a:ext cx="1378559" cy="964991"/>
      </dsp:txXfrm>
    </dsp:sp>
    <dsp:sp modelId="{1FB04EAA-E660-4357-91C1-96BC82631815}">
      <dsp:nvSpPr>
        <dsp:cNvPr id="0" name=""/>
        <dsp:cNvSpPr/>
      </dsp:nvSpPr>
      <dsp:spPr>
        <a:xfrm rot="5400000">
          <a:off x="3022795" y="306465"/>
          <a:ext cx="896063" cy="5011672"/>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0" tIns="15875" rIns="15875" bIns="15875" numCol="1" spcCol="1270" anchor="ctr" anchorCtr="0">
          <a:noAutofit/>
        </a:bodyPr>
        <a:lstStyle/>
        <a:p>
          <a:pPr marL="228600" lvl="1" indent="-228600" algn="l" defTabSz="1111250">
            <a:lnSpc>
              <a:spcPct val="90000"/>
            </a:lnSpc>
            <a:spcBef>
              <a:spcPct val="0"/>
            </a:spcBef>
            <a:spcAft>
              <a:spcPct val="15000"/>
            </a:spcAft>
            <a:buChar char="••"/>
          </a:pPr>
          <a:r>
            <a:rPr lang="fr-FR" sz="2500" kern="1200" dirty="0" smtClean="0"/>
            <a:t>Arrêt de</a:t>
          </a:r>
          <a:r>
            <a:rPr lang="fr-FR" sz="2500" kern="1200" baseline="0" dirty="0" smtClean="0"/>
            <a:t> l’utilisation de produit alimentaire dans d’autres secteurs</a:t>
          </a:r>
          <a:endParaRPr lang="fr-FR" sz="2500" kern="1200" dirty="0"/>
        </a:p>
      </dsp:txBody>
      <dsp:txXfrm rot="5400000">
        <a:off x="3022795" y="306465"/>
        <a:ext cx="896063" cy="5011672"/>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drawing1.xml.rels><?xml version="1.0" encoding="UTF-8" standalone="yes"?>
<Relationships xmlns="http://schemas.openxmlformats.org/package/2006/relationships"><Relationship Id="rId1" Type="http://schemas.openxmlformats.org/officeDocument/2006/relationships/image" Target="../media/image2.png"/></Relationships>
</file>

<file path=ppt/drawings/drawing1.xml><?xml version="1.0" encoding="utf-8"?>
<c:userShapes xmlns:c="http://schemas.openxmlformats.org/drawingml/2006/chart">
  <cdr:relSizeAnchor xmlns:cdr="http://schemas.openxmlformats.org/drawingml/2006/chartDrawing">
    <cdr:from>
      <cdr:x>0.83495</cdr:x>
      <cdr:y>0.55172</cdr:y>
    </cdr:from>
    <cdr:to>
      <cdr:x>0.88119</cdr:x>
      <cdr:y>0.67946</cdr:y>
    </cdr:to>
    <cdr:pic>
      <cdr:nvPicPr>
        <cdr:cNvPr id="5" name="chart"/>
        <cdr:cNvPicPr>
          <a:picLocks xmlns:a="http://schemas.openxmlformats.org/drawingml/2006/main" noChangeAspect="1"/>
        </cdr:cNvPicPr>
      </cdr:nvPicPr>
      <cdr:blipFill>
        <a:blip xmlns:a="http://schemas.openxmlformats.org/drawingml/2006/main" xmlns:r="http://schemas.openxmlformats.org/officeDocument/2006/relationships" r:embed="rId1"/>
        <a:stretch xmlns:a="http://schemas.openxmlformats.org/drawingml/2006/main">
          <a:fillRect/>
        </a:stretch>
      </cdr:blipFill>
      <cdr:spPr>
        <a:xfrm xmlns:a="http://schemas.openxmlformats.org/drawingml/2006/main">
          <a:off x="6192688" y="1152128"/>
          <a:ext cx="342948" cy="266737"/>
        </a:xfrm>
        <a:prstGeom xmlns:a="http://schemas.openxmlformats.org/drawingml/2006/main" prst="rect">
          <a:avLst/>
        </a:prstGeom>
      </cdr:spPr>
    </cdr:pic>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9F5ED39-2008-4C24-AF3F-4192CEB3EEA9}" type="datetimeFigureOut">
              <a:rPr lang="fr-FR" smtClean="0"/>
              <a:pPr/>
              <a:t>25/05/2020</a:t>
            </a:fld>
            <a:endParaRPr lang="fr-FR"/>
          </a:p>
        </p:txBody>
      </p:sp>
      <p:sp>
        <p:nvSpPr>
          <p:cNvPr id="4" name="Espace réservé de l'image des diapositives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commentaires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6" name="Espace réservé du pied de page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528D5B1-582F-4020-B03C-E1371A04EF33}" type="slidenum">
              <a:rPr lang="fr-FR" smtClean="0"/>
              <a:pPr/>
              <a:t>‹N°›</a:t>
            </a:fld>
            <a:endParaRPr lang="fr-F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sz="1200" i="1" kern="1200" dirty="0" smtClean="0">
                <a:solidFill>
                  <a:schemeClr val="tx1"/>
                </a:solidFill>
                <a:latin typeface="+mn-lt"/>
                <a:ea typeface="+mn-ea"/>
                <a:cs typeface="+mn-cs"/>
              </a:rPr>
              <a:t>Après avoir baissé de façon régulière entre 2003 et 2015 la faim dans le monde augmente à nouveau, plus 37 millions en 4 ans.</a:t>
            </a:r>
            <a:endParaRPr lang="fr-FR" sz="1200" kern="1200" dirty="0" smtClean="0">
              <a:solidFill>
                <a:schemeClr val="tx1"/>
              </a:solidFill>
              <a:latin typeface="+mn-lt"/>
              <a:ea typeface="+mn-ea"/>
              <a:cs typeface="+mn-cs"/>
            </a:endParaRPr>
          </a:p>
          <a:p>
            <a:r>
              <a:rPr lang="fr-FR" sz="1200" i="1" kern="1200" dirty="0" smtClean="0">
                <a:solidFill>
                  <a:schemeClr val="tx1"/>
                </a:solidFill>
                <a:latin typeface="+mn-lt"/>
                <a:ea typeface="+mn-ea"/>
                <a:cs typeface="+mn-cs"/>
              </a:rPr>
              <a:t>La majorité de cette accroissement est concentré dans quelques pays très peuplés,</a:t>
            </a:r>
            <a:r>
              <a:rPr lang="fr-FR" sz="1200" i="0" kern="1200" baseline="0" dirty="0" smtClean="0">
                <a:solidFill>
                  <a:schemeClr val="tx1"/>
                </a:solidFill>
                <a:latin typeface="+mn-lt"/>
                <a:ea typeface="+mn-ea"/>
                <a:cs typeface="+mn-cs"/>
              </a:rPr>
              <a:t> </a:t>
            </a:r>
            <a:r>
              <a:rPr lang="fr-FR" sz="1200" i="1" kern="1200" dirty="0" smtClean="0">
                <a:solidFill>
                  <a:schemeClr val="tx1"/>
                </a:solidFill>
                <a:latin typeface="+mn-lt"/>
                <a:ea typeface="+mn-ea"/>
                <a:cs typeface="+mn-cs"/>
              </a:rPr>
              <a:t>comme le Nigéria, plus 8,2 millions en 4 ans.</a:t>
            </a:r>
          </a:p>
          <a:p>
            <a:r>
              <a:rPr lang="fr-FR" sz="1200" i="1" kern="1200" dirty="0" smtClean="0">
                <a:solidFill>
                  <a:schemeClr val="tx1"/>
                </a:solidFill>
                <a:latin typeface="+mn-lt"/>
                <a:ea typeface="+mn-ea"/>
                <a:cs typeface="+mn-cs"/>
              </a:rPr>
              <a:t>Nous</a:t>
            </a:r>
            <a:r>
              <a:rPr lang="fr-FR" sz="1200" i="1" kern="1200" baseline="0" dirty="0" smtClean="0">
                <a:solidFill>
                  <a:schemeClr val="tx1"/>
                </a:solidFill>
                <a:latin typeface="+mn-lt"/>
                <a:ea typeface="+mn-ea"/>
                <a:cs typeface="+mn-cs"/>
              </a:rPr>
              <a:t> pouvons observer une inflexion de la courbe autour de l’année 2008.</a:t>
            </a:r>
            <a:endParaRPr lang="fr-FR" sz="1200" i="1" kern="1200" dirty="0" smtClean="0">
              <a:solidFill>
                <a:schemeClr val="tx1"/>
              </a:solidFill>
              <a:latin typeface="+mn-lt"/>
              <a:ea typeface="+mn-ea"/>
              <a:cs typeface="+mn-cs"/>
            </a:endParaRPr>
          </a:p>
          <a:p>
            <a:endParaRPr lang="fr-FR" sz="1200" i="1" kern="1200" baseline="0" dirty="0" smtClean="0">
              <a:solidFill>
                <a:schemeClr val="tx1"/>
              </a:solidFill>
              <a:latin typeface="+mn-lt"/>
              <a:ea typeface="+mn-ea"/>
              <a:cs typeface="+mn-cs"/>
            </a:endParaRPr>
          </a:p>
          <a:p>
            <a:endParaRPr lang="fr-FR" sz="1200" i="1" kern="1200" baseline="0" dirty="0" smtClean="0">
              <a:solidFill>
                <a:schemeClr val="tx1"/>
              </a:solidFill>
              <a:latin typeface="+mn-lt"/>
              <a:ea typeface="+mn-ea"/>
              <a:cs typeface="+mn-cs"/>
            </a:endParaRPr>
          </a:p>
          <a:p>
            <a:r>
              <a:rPr lang="fr-FR" sz="1200" dirty="0" smtClean="0">
                <a:solidFill>
                  <a:schemeClr val="tx1"/>
                </a:solidFill>
              </a:rPr>
              <a:t>L’augmentation de la population :</a:t>
            </a:r>
            <a:r>
              <a:rPr lang="fr-FR" sz="1200" baseline="0" dirty="0" smtClean="0">
                <a:solidFill>
                  <a:schemeClr val="tx1"/>
                </a:solidFill>
              </a:rPr>
              <a:t> En effet la population augmente donc le nombre de personne sous alimentés aussi mais cela n’a pas était le cas</a:t>
            </a:r>
          </a:p>
          <a:p>
            <a:r>
              <a:rPr lang="fr-FR" sz="1200" baseline="0" dirty="0" smtClean="0">
                <a:solidFill>
                  <a:schemeClr val="tx1"/>
                </a:solidFill>
              </a:rPr>
              <a:t>entre 2003 et 2015, ce n’est donc pas une fatalité !</a:t>
            </a:r>
            <a:endParaRPr lang="fr-FR" sz="1200" dirty="0" smtClean="0">
              <a:solidFill>
                <a:schemeClr val="tx1"/>
              </a:solidFill>
            </a:endParaRPr>
          </a:p>
          <a:p>
            <a:endParaRPr lang="fr-FR" sz="1200" i="1" kern="1200" baseline="0" dirty="0" smtClean="0">
              <a:solidFill>
                <a:schemeClr val="tx1"/>
              </a:solidFill>
              <a:latin typeface="+mn-lt"/>
              <a:ea typeface="+mn-ea"/>
              <a:cs typeface="+mn-cs"/>
            </a:endParaRPr>
          </a:p>
          <a:p>
            <a:r>
              <a:rPr lang="fr-FR" baseline="0" dirty="0" smtClean="0"/>
              <a:t>Les changements climatiques : Le bouleversement des écosystèmes et l’inondation des terres peuvent provoquer une augmentation du nombre de personnes sous-alimentées de 600 million en 2080 ! </a:t>
            </a:r>
          </a:p>
          <a:p>
            <a:r>
              <a:rPr lang="fr-FR" baseline="0" dirty="0" smtClean="0"/>
              <a:t>Cette cause est d’autant plus injuste que ce sont les pays qui y contribuent le moins qui en souffriront le plus.</a:t>
            </a:r>
          </a:p>
          <a:p>
            <a:endParaRPr lang="fr-FR" sz="1200" i="1" kern="1200" baseline="0" dirty="0" smtClean="0">
              <a:solidFill>
                <a:schemeClr val="tx1"/>
              </a:solidFill>
              <a:latin typeface="+mn-lt"/>
              <a:ea typeface="+mn-ea"/>
              <a:cs typeface="+mn-cs"/>
            </a:endParaRPr>
          </a:p>
          <a:p>
            <a:r>
              <a:rPr lang="fr-FR" dirty="0" smtClean="0"/>
              <a:t>La pauvreté : Dans notre monde mondialisé la nourriture est un bien de</a:t>
            </a:r>
            <a:r>
              <a:rPr lang="fr-FR" baseline="0" dirty="0" smtClean="0"/>
              <a:t> consommation comme les autres, il a donc un prix et les plus démunis</a:t>
            </a:r>
          </a:p>
          <a:p>
            <a:r>
              <a:rPr lang="fr-FR" baseline="0" dirty="0" smtClean="0"/>
              <a:t>n’ont pas de quoi en acheter suffisamment. Durant la crise de 2008 les prix des produits de première nécessité ont explosé ce qui a très largement amplifié ce problème. </a:t>
            </a:r>
          </a:p>
          <a:p>
            <a:endParaRPr lang="fr-FR" baseline="0" dirty="0" smtClean="0"/>
          </a:p>
          <a:p>
            <a:r>
              <a:rPr lang="fr-FR" baseline="0" dirty="0" smtClean="0"/>
              <a:t>La spéculation : De manière général la spéculation peut provoquer des crises comme celle de 2008, crise qui est considéré comme la principale cause de l’inflexion de la courbe. </a:t>
            </a:r>
          </a:p>
          <a:p>
            <a:r>
              <a:rPr lang="fr-FR" baseline="0" dirty="0" smtClean="0"/>
              <a:t>La spéculation sur les produits alimentaire quand a elle provoque des variations de prix quotidien sur ces produits ce qui est insoutenable pour les plus démunis. </a:t>
            </a:r>
          </a:p>
          <a:p>
            <a:r>
              <a:rPr lang="fr-FR" baseline="0" dirty="0" smtClean="0"/>
              <a:t> </a:t>
            </a:r>
          </a:p>
          <a:p>
            <a:r>
              <a:rPr lang="fr-FR" baseline="0" dirty="0" smtClean="0"/>
              <a:t>L’accaparement des terres : Certaines entreprise </a:t>
            </a:r>
            <a:r>
              <a:rPr lang="fr-FR" sz="1200" b="0" i="0" kern="1200" dirty="0" smtClean="0">
                <a:solidFill>
                  <a:schemeClr val="tx1"/>
                </a:solidFill>
                <a:latin typeface="+mn-lt"/>
                <a:ea typeface="+mn-ea"/>
                <a:cs typeface="+mn-cs"/>
              </a:rPr>
              <a:t>transnationales et gouvernementales </a:t>
            </a:r>
            <a:r>
              <a:rPr lang="fr-FR" baseline="0" dirty="0" smtClean="0"/>
              <a:t>accaparent de nombreuses terres dans les pays les plus pauvres pour faire du profit, terre qui pourrait permettre de nourrir les populations locales.</a:t>
            </a:r>
          </a:p>
          <a:p>
            <a:endParaRPr lang="fr-FR" baseline="0" dirty="0" smtClean="0"/>
          </a:p>
          <a:p>
            <a:r>
              <a:rPr lang="fr-FR" baseline="0" dirty="0" smtClean="0"/>
              <a:t>Les guerres : en effet les pays ravagé par des conflits sont les pays qui souffrent le plus de la faim </a:t>
            </a:r>
            <a:r>
              <a:rPr lang="fr-FR" baseline="0" dirty="0" err="1" smtClean="0"/>
              <a:t>congo</a:t>
            </a:r>
            <a:r>
              <a:rPr lang="fr-FR" baseline="0" dirty="0" smtClean="0"/>
              <a:t>, soudan, </a:t>
            </a:r>
            <a:r>
              <a:rPr lang="fr-FR" baseline="0" dirty="0" err="1" smtClean="0"/>
              <a:t>yémen</a:t>
            </a:r>
            <a:r>
              <a:rPr lang="fr-FR" baseline="0" dirty="0" smtClean="0"/>
              <a:t> …..(république centre africaine, </a:t>
            </a:r>
            <a:r>
              <a:rPr lang="fr-FR" baseline="0" dirty="0" err="1" smtClean="0"/>
              <a:t>afganistan</a:t>
            </a:r>
            <a:r>
              <a:rPr lang="fr-FR" baseline="0" dirty="0" smtClean="0"/>
              <a:t>)</a:t>
            </a:r>
          </a:p>
          <a:p>
            <a:endParaRPr lang="fr-FR" baseline="0" dirty="0" smtClean="0"/>
          </a:p>
          <a:p>
            <a:r>
              <a:rPr lang="fr-FR" baseline="0" dirty="0" smtClean="0"/>
              <a:t>Et enfin les politiques agricoles dont nous allons parler plus en détails</a:t>
            </a:r>
            <a:endParaRPr lang="fr-FR" dirty="0" smtClean="0"/>
          </a:p>
          <a:p>
            <a:endParaRPr lang="fr-FR" sz="1200" kern="1200" dirty="0" smtClean="0">
              <a:solidFill>
                <a:schemeClr val="tx1"/>
              </a:solidFill>
              <a:latin typeface="+mn-lt"/>
              <a:ea typeface="+mn-ea"/>
              <a:cs typeface="+mn-cs"/>
            </a:endParaRPr>
          </a:p>
        </p:txBody>
      </p:sp>
      <p:sp>
        <p:nvSpPr>
          <p:cNvPr id="4" name="Espace réservé du numéro de diapositive 3"/>
          <p:cNvSpPr>
            <a:spLocks noGrp="1"/>
          </p:cNvSpPr>
          <p:nvPr>
            <p:ph type="sldNum" sz="quarter" idx="10"/>
          </p:nvPr>
        </p:nvSpPr>
        <p:spPr/>
        <p:txBody>
          <a:bodyPr/>
          <a:lstStyle/>
          <a:p>
            <a:fld id="{5528D5B1-582F-4020-B03C-E1371A04EF33}" type="slidenum">
              <a:rPr lang="fr-FR" smtClean="0"/>
              <a:pPr/>
              <a:t>3</a:t>
            </a:fld>
            <a:endParaRPr lang="fr-F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dirty="0" smtClean="0"/>
              <a:t>On souhaite enlever toutes les lignes qui ont comme valeur dans la colonne symbole « A ». </a:t>
            </a:r>
          </a:p>
          <a:p>
            <a:r>
              <a:rPr lang="fr-FR" dirty="0" smtClean="0"/>
              <a:t>On effectue donc une restriction.</a:t>
            </a:r>
            <a:endParaRPr lang="fr-FR" dirty="0"/>
          </a:p>
        </p:txBody>
      </p:sp>
      <p:sp>
        <p:nvSpPr>
          <p:cNvPr id="4" name="Espace réservé du numéro de diapositive 3"/>
          <p:cNvSpPr>
            <a:spLocks noGrp="1"/>
          </p:cNvSpPr>
          <p:nvPr>
            <p:ph type="sldNum" sz="quarter" idx="10"/>
          </p:nvPr>
        </p:nvSpPr>
        <p:spPr/>
        <p:txBody>
          <a:bodyPr/>
          <a:lstStyle/>
          <a:p>
            <a:fld id="{5528D5B1-582F-4020-B03C-E1371A04EF33}" type="slidenum">
              <a:rPr lang="fr-FR" smtClean="0"/>
              <a:pPr/>
              <a:t>16</a:t>
            </a:fld>
            <a:endParaRPr lang="fr-F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dirty="0" smtClean="0"/>
              <a:t>J’ai fais la somme par pays des </a:t>
            </a:r>
            <a:r>
              <a:rPr lang="fr-FR" dirty="0" err="1" smtClean="0"/>
              <a:t>dispo_prot</a:t>
            </a:r>
            <a:r>
              <a:rPr lang="fr-FR" baseline="0" dirty="0" smtClean="0"/>
              <a:t> pour l’année 2017 et j’ai ordonnée du plus grand au plus petit puis j’ai affiché les 10 premières lignes.</a:t>
            </a:r>
          </a:p>
          <a:p>
            <a:r>
              <a:rPr lang="fr-FR" baseline="0" dirty="0" smtClean="0"/>
              <a:t>J’ai divisé les </a:t>
            </a:r>
            <a:r>
              <a:rPr lang="fr-FR" baseline="0" dirty="0" err="1" smtClean="0"/>
              <a:t>dispo_prot</a:t>
            </a:r>
            <a:r>
              <a:rPr lang="fr-FR" baseline="0" dirty="0" smtClean="0"/>
              <a:t> par 1000 pour être en kg et non plus en g.</a:t>
            </a:r>
          </a:p>
          <a:p>
            <a:r>
              <a:rPr lang="fr-FR" baseline="0" dirty="0" smtClean="0"/>
              <a:t>J’ai réalisé une agrégation suivi d’une restriction d’un arrangement et d’une autre restriction</a:t>
            </a:r>
            <a:endParaRPr lang="fr-FR" dirty="0"/>
          </a:p>
        </p:txBody>
      </p:sp>
      <p:sp>
        <p:nvSpPr>
          <p:cNvPr id="4" name="Espace réservé du numéro de diapositive 3"/>
          <p:cNvSpPr>
            <a:spLocks noGrp="1"/>
          </p:cNvSpPr>
          <p:nvPr>
            <p:ph type="sldNum" sz="quarter" idx="10"/>
          </p:nvPr>
        </p:nvSpPr>
        <p:spPr/>
        <p:txBody>
          <a:bodyPr/>
          <a:lstStyle/>
          <a:p>
            <a:fld id="{5528D5B1-582F-4020-B03C-E1371A04EF33}" type="slidenum">
              <a:rPr lang="fr-FR" smtClean="0"/>
              <a:pPr/>
              <a:t>18</a:t>
            </a:fld>
            <a:endParaRPr lang="fr-F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dirty="0" smtClean="0"/>
              <a:t>J’ai multiplié la colonne </a:t>
            </a:r>
            <a:r>
              <a:rPr lang="fr-FR" dirty="0" err="1" smtClean="0"/>
              <a:t>nb_personne</a:t>
            </a:r>
            <a:r>
              <a:rPr lang="fr-FR" baseline="0" dirty="0" err="1" smtClean="0"/>
              <a:t>s</a:t>
            </a:r>
            <a:r>
              <a:rPr lang="fr-FR" baseline="0" dirty="0" smtClean="0"/>
              <a:t> de </a:t>
            </a:r>
            <a:r>
              <a:rPr lang="fr-FR" baseline="0" dirty="0" err="1" smtClean="0"/>
              <a:t>sous_nutrition</a:t>
            </a:r>
            <a:r>
              <a:rPr lang="fr-FR" baseline="0" dirty="0" smtClean="0"/>
              <a:t> par la colonne population de population en effectuant une pseudo jointure par </a:t>
            </a:r>
            <a:r>
              <a:rPr lang="fr-FR" baseline="0" dirty="0" err="1" smtClean="0"/>
              <a:t>code_pays</a:t>
            </a:r>
            <a:r>
              <a:rPr lang="fr-FR" baseline="0" dirty="0" smtClean="0"/>
              <a:t> et par année (j’ai multiplié par 100 pour faire un pourcentage).</a:t>
            </a:r>
          </a:p>
          <a:p>
            <a:r>
              <a:rPr lang="fr-FR" baseline="0" dirty="0" smtClean="0"/>
              <a:t>J’ai ensuite fait une restriction à 2017 puis j’ai ordonnée du plus grand au plus petit pourcentage.</a:t>
            </a:r>
          </a:p>
          <a:p>
            <a:r>
              <a:rPr lang="fr-FR" baseline="0" dirty="0" smtClean="0"/>
              <a:t>Pour finir j’ai affiché uniquement les 10 premières lignes </a:t>
            </a:r>
          </a:p>
        </p:txBody>
      </p:sp>
      <p:sp>
        <p:nvSpPr>
          <p:cNvPr id="4" name="Espace réservé du numéro de diapositive 3"/>
          <p:cNvSpPr>
            <a:spLocks noGrp="1"/>
          </p:cNvSpPr>
          <p:nvPr>
            <p:ph type="sldNum" sz="quarter" idx="10"/>
          </p:nvPr>
        </p:nvSpPr>
        <p:spPr/>
        <p:txBody>
          <a:bodyPr/>
          <a:lstStyle/>
          <a:p>
            <a:fld id="{5528D5B1-582F-4020-B03C-E1371A04EF33}" type="slidenum">
              <a:rPr lang="fr-FR" smtClean="0"/>
              <a:pPr/>
              <a:t>19</a:t>
            </a:fld>
            <a:endParaRPr lang="fr-F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5528D5B1-582F-4020-B03C-E1371A04EF33}" type="slidenum">
              <a:rPr lang="fr-FR" smtClean="0"/>
              <a:pPr/>
              <a:t>20</a:t>
            </a:fld>
            <a:endParaRPr lang="fr-F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5528D5B1-582F-4020-B03C-E1371A04EF33}" type="slidenum">
              <a:rPr lang="fr-FR" smtClean="0"/>
              <a:pPr/>
              <a:t>21</a:t>
            </a:fld>
            <a:endParaRPr lang="fr-F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5528D5B1-582F-4020-B03C-E1371A04EF33}" type="slidenum">
              <a:rPr lang="fr-FR" smtClean="0"/>
              <a:pPr/>
              <a:t>24</a:t>
            </a:fld>
            <a:endParaRPr lang="fr-F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dirty="0" smtClean="0"/>
              <a:t>Malgré</a:t>
            </a:r>
            <a:r>
              <a:rPr lang="fr-FR" baseline="0" dirty="0" smtClean="0"/>
              <a:t> une population bien plus importante d’agriculteur dans les pays pauvres leur disponibilité alimentaire est bien plus faible. </a:t>
            </a:r>
          </a:p>
          <a:p>
            <a:r>
              <a:rPr lang="fr-FR" dirty="0" smtClean="0"/>
              <a:t>Les gouvernements</a:t>
            </a:r>
            <a:r>
              <a:rPr lang="fr-FR" baseline="0" dirty="0" smtClean="0"/>
              <a:t> des pays riches ont très fortement investit dans leur agriculture afin de devenir autosuffisant (en Europe par exemple nous avons la PAC) alors que dans les pays pauvres, les gouvernements ont délaissé l’agriculture..  </a:t>
            </a:r>
          </a:p>
          <a:p>
            <a:r>
              <a:rPr lang="fr-FR" baseline="0" dirty="0" smtClean="0"/>
              <a:t>Mais ce n’est pas tout certain pays pauvres ont une production alimentaire qui pourrait leur permettre de nourrir toute leur population, mais bien</a:t>
            </a:r>
          </a:p>
          <a:p>
            <a:r>
              <a:rPr lang="fr-FR" baseline="0" dirty="0" smtClean="0"/>
              <a:t>souvent ils vont exporter massivement ces produits par exemple en Thaïlande 95% du manioc est exporté alors que 8% de la population soufre de la faim.. </a:t>
            </a:r>
            <a:endParaRPr lang="fr-FR" dirty="0"/>
          </a:p>
        </p:txBody>
      </p:sp>
      <p:sp>
        <p:nvSpPr>
          <p:cNvPr id="4" name="Espace réservé du numéro de diapositive 3"/>
          <p:cNvSpPr>
            <a:spLocks noGrp="1"/>
          </p:cNvSpPr>
          <p:nvPr>
            <p:ph type="sldNum" sz="quarter" idx="10"/>
          </p:nvPr>
        </p:nvSpPr>
        <p:spPr/>
        <p:txBody>
          <a:bodyPr/>
          <a:lstStyle/>
          <a:p>
            <a:fld id="{5528D5B1-582F-4020-B03C-E1371A04EF33}" type="slidenum">
              <a:rPr lang="fr-FR" smtClean="0"/>
              <a:pPr/>
              <a:t>4</a:t>
            </a:fld>
            <a:endParaRPr lang="fr-F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dirty="0" smtClean="0"/>
              <a:t>Dans le cas où toute la disponibilité</a:t>
            </a:r>
            <a:r>
              <a:rPr lang="fr-FR" baseline="0" dirty="0" smtClean="0"/>
              <a:t> alimentaire est répartie de façon équitable.</a:t>
            </a:r>
          </a:p>
          <a:p>
            <a:r>
              <a:rPr lang="fr-FR" baseline="0" dirty="0" smtClean="0"/>
              <a:t>De plus les produits animaux demande une quantité d’eau et une surface terrestre bien supérieur pour être fabriqué.</a:t>
            </a:r>
          </a:p>
          <a:p>
            <a:r>
              <a:rPr lang="fr-FR" baseline="0" dirty="0" smtClean="0"/>
              <a:t>Ils occupent 75% des surfaces pour seulement 8% des calories produits.</a:t>
            </a:r>
          </a:p>
          <a:p>
            <a:r>
              <a:rPr lang="fr-FR" baseline="0" dirty="0" smtClean="0"/>
              <a:t>Le mal ne s’arrête pas là 14% des émission de CO2 sont dû à l’élevage.</a:t>
            </a:r>
          </a:p>
          <a:p>
            <a:r>
              <a:rPr lang="fr-FR" baseline="0" dirty="0" smtClean="0"/>
              <a:t>La production massive de viande contribue donc au changement climatique qui est une des causes de la faim dans le monde. </a:t>
            </a:r>
          </a:p>
          <a:p>
            <a:r>
              <a:rPr lang="fr-FR" baseline="0" dirty="0" smtClean="0"/>
              <a:t>Les pays riches continue pourtant de subventionner l’élevage industrielle en particulier l’élevage bovin  qui est un désastre écologique et sanitaire en plus de participer très fortement à la fin dans le monde.</a:t>
            </a:r>
          </a:p>
        </p:txBody>
      </p:sp>
      <p:sp>
        <p:nvSpPr>
          <p:cNvPr id="4" name="Espace réservé du numéro de diapositive 3"/>
          <p:cNvSpPr>
            <a:spLocks noGrp="1"/>
          </p:cNvSpPr>
          <p:nvPr>
            <p:ph type="sldNum" sz="quarter" idx="10"/>
          </p:nvPr>
        </p:nvSpPr>
        <p:spPr/>
        <p:txBody>
          <a:bodyPr/>
          <a:lstStyle/>
          <a:p>
            <a:fld id="{5528D5B1-582F-4020-B03C-E1371A04EF33}" type="slidenum">
              <a:rPr lang="fr-FR" smtClean="0"/>
              <a:pPr/>
              <a:t>5</a:t>
            </a:fld>
            <a:endParaRPr lang="fr-F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sz="1200" kern="1200" dirty="0" smtClean="0">
                <a:solidFill>
                  <a:schemeClr val="tx1"/>
                </a:solidFill>
                <a:latin typeface="+mn-lt"/>
                <a:ea typeface="+mn-ea"/>
                <a:cs typeface="+mn-cs"/>
              </a:rPr>
              <a:t>Certains produits sont massivement utilisés pour la production de  biocarburants.</a:t>
            </a:r>
          </a:p>
          <a:p>
            <a:r>
              <a:rPr lang="fr-FR" sz="1200" kern="1200" dirty="0" smtClean="0">
                <a:solidFill>
                  <a:schemeClr val="tx1"/>
                </a:solidFill>
                <a:latin typeface="+mn-lt"/>
                <a:ea typeface="+mn-ea"/>
                <a:cs typeface="+mn-cs"/>
              </a:rPr>
              <a:t>Ces</a:t>
            </a:r>
            <a:r>
              <a:rPr lang="fr-FR" sz="1200" kern="1200" baseline="0" dirty="0" smtClean="0">
                <a:solidFill>
                  <a:schemeClr val="tx1"/>
                </a:solidFill>
                <a:latin typeface="+mn-lt"/>
                <a:ea typeface="+mn-ea"/>
                <a:cs typeface="+mn-cs"/>
              </a:rPr>
              <a:t> exploitations se trouve le plus souvent dans des pays où la population soufre de mal nutrition, mais les gouvernements préfèrent créer du biocarburant et l’exporter dans les pays riches pour faire des profit plutôt que de nourrir leur population.</a:t>
            </a:r>
          </a:p>
          <a:p>
            <a:r>
              <a:rPr lang="fr-FR" sz="1200" kern="1200" baseline="0" dirty="0" smtClean="0">
                <a:solidFill>
                  <a:schemeClr val="tx1"/>
                </a:solidFill>
                <a:latin typeface="+mn-lt"/>
                <a:ea typeface="+mn-ea"/>
                <a:cs typeface="+mn-cs"/>
              </a:rPr>
              <a:t>Au Nigeria c’est 16 millions de tonnes d’ignames qui finissent en biocarburant chaque année, alors que 12% de la population est sous-alimentée.</a:t>
            </a:r>
            <a:endParaRPr lang="fr-FR" sz="1200" kern="1200" dirty="0" smtClean="0">
              <a:solidFill>
                <a:schemeClr val="tx1"/>
              </a:solidFill>
              <a:latin typeface="+mn-lt"/>
              <a:ea typeface="+mn-ea"/>
              <a:cs typeface="+mn-cs"/>
            </a:endParaRPr>
          </a:p>
          <a:p>
            <a:r>
              <a:rPr lang="fr-FR" sz="1200" kern="1200" dirty="0" smtClean="0">
                <a:solidFill>
                  <a:schemeClr val="tx1"/>
                </a:solidFill>
                <a:latin typeface="+mn-lt"/>
                <a:ea typeface="+mn-ea"/>
                <a:cs typeface="+mn-cs"/>
              </a:rPr>
              <a:t>Cette nouvelle utilisation s’est très largement développé à partir de 2008 et de la monté du prix du pétrole. </a:t>
            </a:r>
          </a:p>
          <a:p>
            <a:r>
              <a:rPr lang="fr-FR" sz="1200" kern="1200" dirty="0" smtClean="0">
                <a:solidFill>
                  <a:schemeClr val="tx1"/>
                </a:solidFill>
                <a:latin typeface="+mn-lt"/>
                <a:ea typeface="+mn-ea"/>
                <a:cs typeface="+mn-cs"/>
              </a:rPr>
              <a:t>Cela</a:t>
            </a:r>
            <a:r>
              <a:rPr lang="fr-FR" sz="1200" kern="1200" baseline="0" dirty="0" smtClean="0">
                <a:solidFill>
                  <a:schemeClr val="tx1"/>
                </a:solidFill>
                <a:latin typeface="+mn-lt"/>
                <a:ea typeface="+mn-ea"/>
                <a:cs typeface="+mn-cs"/>
              </a:rPr>
              <a:t> peut également expliquer l’inflexion de la courbe du nombre de personnes sous-alimentées dans le monde. </a:t>
            </a:r>
          </a:p>
          <a:p>
            <a:endParaRPr lang="fr-FR" sz="1200" kern="1200" baseline="0" dirty="0" smtClean="0">
              <a:solidFill>
                <a:schemeClr val="tx1"/>
              </a:solidFill>
              <a:latin typeface="+mn-lt"/>
              <a:ea typeface="+mn-ea"/>
              <a:cs typeface="+mn-cs"/>
            </a:endParaRPr>
          </a:p>
          <a:p>
            <a:r>
              <a:rPr lang="fr-FR" sz="1200" kern="1200" dirty="0" smtClean="0">
                <a:solidFill>
                  <a:schemeClr val="tx1"/>
                </a:solidFill>
                <a:latin typeface="+mn-lt"/>
                <a:ea typeface="+mn-ea"/>
                <a:cs typeface="+mn-cs"/>
              </a:rPr>
              <a:t>Elles sont aussi utilisées pour la fabrication de savons, de cosmétique ou encore de détergeant.</a:t>
            </a:r>
          </a:p>
          <a:p>
            <a:r>
              <a:rPr lang="fr-FR" sz="1200" kern="1200" dirty="0" smtClean="0">
                <a:solidFill>
                  <a:schemeClr val="tx1"/>
                </a:solidFill>
                <a:latin typeface="+mn-lt"/>
                <a:ea typeface="+mn-ea"/>
                <a:cs typeface="+mn-cs"/>
              </a:rPr>
              <a:t>Certains produits sont aussi utilisé</a:t>
            </a:r>
            <a:r>
              <a:rPr lang="fr-FR" sz="1200" kern="1200" baseline="0" dirty="0" smtClean="0">
                <a:solidFill>
                  <a:schemeClr val="tx1"/>
                </a:solidFill>
                <a:latin typeface="+mn-lt"/>
                <a:ea typeface="+mn-ea"/>
                <a:cs typeface="+mn-cs"/>
              </a:rPr>
              <a:t> en médecine</a:t>
            </a:r>
            <a:r>
              <a:rPr lang="fr-FR" sz="1200" kern="1200" dirty="0" smtClean="0">
                <a:solidFill>
                  <a:schemeClr val="tx1"/>
                </a:solidFill>
                <a:latin typeface="+mn-lt"/>
                <a:ea typeface="+mn-ea"/>
                <a:cs typeface="+mn-cs"/>
              </a:rPr>
              <a:t> (girofle et huile de palmiste) mais cette utilisation est très faible en comparaison aux autres </a:t>
            </a:r>
          </a:p>
          <a:p>
            <a:endParaRPr lang="fr-FR" dirty="0"/>
          </a:p>
        </p:txBody>
      </p:sp>
      <p:sp>
        <p:nvSpPr>
          <p:cNvPr id="4" name="Espace réservé du numéro de diapositive 3"/>
          <p:cNvSpPr>
            <a:spLocks noGrp="1"/>
          </p:cNvSpPr>
          <p:nvPr>
            <p:ph type="sldNum" sz="quarter" idx="10"/>
          </p:nvPr>
        </p:nvSpPr>
        <p:spPr/>
        <p:txBody>
          <a:bodyPr/>
          <a:lstStyle/>
          <a:p>
            <a:fld id="{5528D5B1-582F-4020-B03C-E1371A04EF33}" type="slidenum">
              <a:rPr lang="fr-FR" smtClean="0"/>
              <a:pPr/>
              <a:t>6</a:t>
            </a:fld>
            <a:endParaRPr lang="fr-F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dirty="0" smtClean="0"/>
              <a:t>Malheureusement</a:t>
            </a:r>
            <a:r>
              <a:rPr lang="fr-FR" baseline="0" dirty="0" smtClean="0"/>
              <a:t> les politiques menés aujourd’hui ne vont pas dans ce sens bien au contraire… </a:t>
            </a:r>
          </a:p>
          <a:p>
            <a:r>
              <a:rPr lang="fr-FR" baseline="0" dirty="0" smtClean="0"/>
              <a:t>En effet notre modèle libéral rend très compliqué la répartition de la nourriture..</a:t>
            </a:r>
          </a:p>
          <a:p>
            <a:r>
              <a:rPr lang="fr-FR" baseline="0" dirty="0" smtClean="0"/>
              <a:t>Il pousse les pays pauvres à exporter leurs produits ou à les utiliser dans d’autres secteurs, plutôt qu’a nourrir leur population.</a:t>
            </a:r>
          </a:p>
          <a:p>
            <a:r>
              <a:rPr lang="fr-FR" baseline="0" dirty="0" smtClean="0"/>
              <a:t>Et pousse les pays riches à surexploiter leurs terres et à faire de l’élevage industrielle ce qui a des conséquences terrible au niveau sanitaire et écologique..</a:t>
            </a:r>
          </a:p>
          <a:p>
            <a:r>
              <a:rPr lang="fr-FR" baseline="0" dirty="0" smtClean="0"/>
              <a:t> </a:t>
            </a:r>
            <a:endParaRPr lang="fr-FR" dirty="0"/>
          </a:p>
        </p:txBody>
      </p:sp>
      <p:sp>
        <p:nvSpPr>
          <p:cNvPr id="4" name="Espace réservé du numéro de diapositive 3"/>
          <p:cNvSpPr>
            <a:spLocks noGrp="1"/>
          </p:cNvSpPr>
          <p:nvPr>
            <p:ph type="sldNum" sz="quarter" idx="10"/>
          </p:nvPr>
        </p:nvSpPr>
        <p:spPr/>
        <p:txBody>
          <a:bodyPr/>
          <a:lstStyle/>
          <a:p>
            <a:fld id="{5528D5B1-582F-4020-B03C-E1371A04EF33}" type="slidenum">
              <a:rPr lang="fr-FR" smtClean="0"/>
              <a:pPr/>
              <a:t>7</a:t>
            </a:fld>
            <a:endParaRPr lang="fr-F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dirty="0" smtClean="0"/>
              <a:t>Le fichier veg2017 avec toutes</a:t>
            </a:r>
            <a:r>
              <a:rPr lang="fr-FR" baseline="0" dirty="0" smtClean="0"/>
              <a:t> les productions, importations, exportations... De tous les produits végétaux alimentaires pour tout les pays pour l’année 2017.  </a:t>
            </a:r>
            <a:endParaRPr lang="fr-FR" dirty="0"/>
          </a:p>
        </p:txBody>
      </p:sp>
      <p:sp>
        <p:nvSpPr>
          <p:cNvPr id="4" name="Espace réservé du numéro de diapositive 3"/>
          <p:cNvSpPr>
            <a:spLocks noGrp="1"/>
          </p:cNvSpPr>
          <p:nvPr>
            <p:ph type="sldNum" sz="quarter" idx="10"/>
          </p:nvPr>
        </p:nvSpPr>
        <p:spPr/>
        <p:txBody>
          <a:bodyPr/>
          <a:lstStyle/>
          <a:p>
            <a:fld id="{5528D5B1-582F-4020-B03C-E1371A04EF33}" type="slidenum">
              <a:rPr lang="fr-FR" smtClean="0"/>
              <a:pPr/>
              <a:t>10</a:t>
            </a:fld>
            <a:endParaRPr lang="fr-F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dirty="0" smtClean="0"/>
              <a:t>La table </a:t>
            </a:r>
            <a:r>
              <a:rPr lang="fr-FR" dirty="0" err="1" smtClean="0"/>
              <a:t>dispo_alim</a:t>
            </a:r>
            <a:r>
              <a:rPr lang="fr-FR" baseline="0" dirty="0" smtClean="0"/>
              <a:t> qui donne l’origine et la disponibilité alimentaire en terme de calorie, protéine et matière grasse. De tout les produits, pour chaque pays et pour chaque années entre 2012 et 2017  </a:t>
            </a:r>
            <a:endParaRPr lang="fr-FR" dirty="0"/>
          </a:p>
        </p:txBody>
      </p:sp>
      <p:sp>
        <p:nvSpPr>
          <p:cNvPr id="4" name="Espace réservé du numéro de diapositive 3"/>
          <p:cNvSpPr>
            <a:spLocks noGrp="1"/>
          </p:cNvSpPr>
          <p:nvPr>
            <p:ph type="sldNum" sz="quarter" idx="10"/>
          </p:nvPr>
        </p:nvSpPr>
        <p:spPr/>
        <p:txBody>
          <a:bodyPr/>
          <a:lstStyle/>
          <a:p>
            <a:fld id="{5528D5B1-582F-4020-B03C-E1371A04EF33}" type="slidenum">
              <a:rPr lang="fr-FR" smtClean="0"/>
              <a:pPr/>
              <a:t>11</a:t>
            </a:fld>
            <a:endParaRPr lang="fr-F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200" dirty="0" smtClean="0">
                <a:solidFill>
                  <a:schemeClr val="tx1"/>
                </a:solidFill>
              </a:rPr>
              <a:t>La table </a:t>
            </a:r>
            <a:r>
              <a:rPr lang="fr-FR" sz="1200" dirty="0" err="1" smtClean="0">
                <a:solidFill>
                  <a:schemeClr val="tx1"/>
                </a:solidFill>
              </a:rPr>
              <a:t>ratio_e_pds</a:t>
            </a:r>
            <a:r>
              <a:rPr lang="fr-FR" sz="1200" dirty="0" smtClean="0">
                <a:solidFill>
                  <a:schemeClr val="tx1"/>
                </a:solidFill>
              </a:rPr>
              <a:t> (j’ai sélectionné uniquement les girofles pour être plus clair) </a:t>
            </a:r>
          </a:p>
          <a:p>
            <a:pPr marL="0" marR="0" indent="0" algn="l" defTabSz="914400" rtl="0" eaLnBrk="1" fontAlgn="auto" latinLnBrk="0" hangingPunct="1">
              <a:lnSpc>
                <a:spcPct val="100000"/>
              </a:lnSpc>
              <a:spcBef>
                <a:spcPts val="0"/>
              </a:spcBef>
              <a:spcAft>
                <a:spcPts val="0"/>
              </a:spcAft>
              <a:buClrTx/>
              <a:buSzTx/>
              <a:buFontTx/>
              <a:buNone/>
              <a:tabLst/>
              <a:defRPr/>
            </a:pPr>
            <a:r>
              <a:rPr lang="fr-FR" dirty="0" smtClean="0"/>
              <a:t>Je souhaite faire</a:t>
            </a:r>
            <a:r>
              <a:rPr lang="fr-FR" baseline="0" dirty="0" smtClean="0"/>
              <a:t> la moyenne de toutes les valeurs qui correspondent à un même produit puis afficher uniquement chaque produit suivi de sa valeur moyenne.</a:t>
            </a:r>
          </a:p>
          <a:p>
            <a:pPr marL="0" marR="0" indent="0" algn="l" defTabSz="914400" rtl="0" eaLnBrk="1" fontAlgn="auto" latinLnBrk="0" hangingPunct="1">
              <a:lnSpc>
                <a:spcPct val="100000"/>
              </a:lnSpc>
              <a:spcBef>
                <a:spcPts val="0"/>
              </a:spcBef>
              <a:spcAft>
                <a:spcPts val="0"/>
              </a:spcAft>
              <a:buClrTx/>
              <a:buSzTx/>
              <a:buFontTx/>
              <a:buNone/>
              <a:tabLst/>
              <a:defRPr/>
            </a:pPr>
            <a:r>
              <a:rPr lang="fr-FR" sz="1200" baseline="0" dirty="0" smtClean="0">
                <a:solidFill>
                  <a:schemeClr val="tx1"/>
                </a:solidFill>
              </a:rPr>
              <a:t>J’effectue donc une Agrégation en groupant par produit.</a:t>
            </a:r>
            <a:endParaRPr lang="fr-FR" sz="1200" dirty="0" smtClean="0">
              <a:solidFill>
                <a:schemeClr val="tx1"/>
              </a:solidFill>
            </a:endParaRPr>
          </a:p>
        </p:txBody>
      </p:sp>
      <p:sp>
        <p:nvSpPr>
          <p:cNvPr id="4" name="Espace réservé du numéro de diapositive 3"/>
          <p:cNvSpPr>
            <a:spLocks noGrp="1"/>
          </p:cNvSpPr>
          <p:nvPr>
            <p:ph type="sldNum" sz="quarter" idx="10"/>
          </p:nvPr>
        </p:nvSpPr>
        <p:spPr/>
        <p:txBody>
          <a:bodyPr/>
          <a:lstStyle/>
          <a:p>
            <a:fld id="{5528D5B1-582F-4020-B03C-E1371A04EF33}" type="slidenum">
              <a:rPr lang="fr-FR" smtClean="0"/>
              <a:pPr/>
              <a:t>14</a:t>
            </a:fld>
            <a:endParaRPr lang="fr-F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pPr>
              <a:buNone/>
            </a:pPr>
            <a:r>
              <a:rPr lang="fr-FR" sz="1200" dirty="0" smtClean="0"/>
              <a:t>On souhaite créer une table avec le poids et le ratio kcal/kg pour chaque produit et on ne veut</a:t>
            </a:r>
          </a:p>
          <a:p>
            <a:pPr>
              <a:buNone/>
            </a:pPr>
            <a:r>
              <a:rPr lang="fr-FR" sz="1200" dirty="0" smtClean="0"/>
              <a:t>pas de « NA ».</a:t>
            </a:r>
          </a:p>
          <a:p>
            <a:pPr>
              <a:buNone/>
            </a:pPr>
            <a:r>
              <a:rPr lang="fr-FR" sz="1200" dirty="0" smtClean="0"/>
              <a:t>On possède deux tables :  - Une table avec le poids de plusieurs produits  </a:t>
            </a:r>
          </a:p>
          <a:p>
            <a:pPr>
              <a:buNone/>
            </a:pPr>
            <a:r>
              <a:rPr lang="fr-FR" sz="1200" dirty="0" smtClean="0"/>
              <a:t>                                      - une autre avec le ratio kcal/kg </a:t>
            </a:r>
          </a:p>
          <a:p>
            <a:pPr>
              <a:buNone/>
            </a:pPr>
            <a:endParaRPr lang="fr-FR" sz="1200" dirty="0" smtClean="0"/>
          </a:p>
          <a:p>
            <a:pPr>
              <a:buNone/>
            </a:pPr>
            <a:r>
              <a:rPr lang="fr-FR" sz="1200" dirty="0" smtClean="0"/>
              <a:t>En effectuant une jointure interne entre les deux j’obtient la table que je souhaite.  </a:t>
            </a:r>
          </a:p>
          <a:p>
            <a:pPr>
              <a:buNone/>
            </a:pPr>
            <a:r>
              <a:rPr lang="fr-FR" sz="1200" dirty="0" smtClean="0"/>
              <a:t>En effet comme la jointure est interne toutes les valeurs non renseigné que ça soit d’un côté ou de</a:t>
            </a:r>
          </a:p>
          <a:p>
            <a:pPr>
              <a:buNone/>
            </a:pPr>
            <a:r>
              <a:rPr lang="fr-FR" sz="1200" dirty="0" smtClean="0"/>
              <a:t>l’autre sont supprimées. </a:t>
            </a:r>
          </a:p>
          <a:p>
            <a:endParaRPr lang="fr-FR" dirty="0"/>
          </a:p>
        </p:txBody>
      </p:sp>
      <p:sp>
        <p:nvSpPr>
          <p:cNvPr id="4" name="Espace réservé du numéro de diapositive 3"/>
          <p:cNvSpPr>
            <a:spLocks noGrp="1"/>
          </p:cNvSpPr>
          <p:nvPr>
            <p:ph type="sldNum" sz="quarter" idx="10"/>
          </p:nvPr>
        </p:nvSpPr>
        <p:spPr/>
        <p:txBody>
          <a:bodyPr/>
          <a:lstStyle/>
          <a:p>
            <a:fld id="{5528D5B1-582F-4020-B03C-E1371A04EF33}" type="slidenum">
              <a:rPr lang="fr-FR" smtClean="0"/>
              <a:pPr/>
              <a:t>15</a:t>
            </a:fld>
            <a:endParaRPr lang="fr-F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685800" y="2130425"/>
            <a:ext cx="7772400" cy="1470025"/>
          </a:xfrm>
        </p:spPr>
        <p:txBody>
          <a:bodyPr/>
          <a:lstStyle/>
          <a:p>
            <a:r>
              <a:rPr lang="fr-FR" smtClean="0"/>
              <a:t>Cliquez pour modifier le style du titre</a:t>
            </a:r>
            <a:endParaRPr lang="fr-FR"/>
          </a:p>
        </p:txBody>
      </p:sp>
      <p:sp>
        <p:nvSpPr>
          <p:cNvPr id="3" name="Sous-titr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smtClean="0"/>
              <a:t>Cliquez pour modifier le style des sous-titres du masque</a:t>
            </a:r>
            <a:endParaRPr lang="fr-FR"/>
          </a:p>
        </p:txBody>
      </p:sp>
      <p:sp>
        <p:nvSpPr>
          <p:cNvPr id="4" name="Espace réservé de la date 3"/>
          <p:cNvSpPr>
            <a:spLocks noGrp="1"/>
          </p:cNvSpPr>
          <p:nvPr>
            <p:ph type="dt" sz="half" idx="10"/>
          </p:nvPr>
        </p:nvSpPr>
        <p:spPr/>
        <p:txBody>
          <a:bodyPr/>
          <a:lstStyle/>
          <a:p>
            <a:fld id="{6B448F95-1B02-4D8C-9293-7BB3E453B962}" type="datetimeFigureOut">
              <a:rPr lang="fr-FR" smtClean="0"/>
              <a:pPr/>
              <a:t>25/05/2020</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B1EED20C-A832-43D4-85CD-A86DFF85B56F}" type="slidenum">
              <a:rPr lang="fr-FR" smtClean="0"/>
              <a:pPr/>
              <a:t>‹N°›</a:t>
            </a:fld>
            <a:endParaRPr lang="fr-F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FR"/>
          </a:p>
        </p:txBody>
      </p:sp>
      <p:sp>
        <p:nvSpPr>
          <p:cNvPr id="3" name="Espace réservé du texte vertical 2"/>
          <p:cNvSpPr>
            <a:spLocks noGrp="1"/>
          </p:cNvSpPr>
          <p:nvPr>
            <p:ph type="body" orient="vert" idx="1"/>
          </p:nvPr>
        </p:nvSpPr>
        <p:spPr/>
        <p:txBody>
          <a:bodyPr vert="eaVert"/>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6B448F95-1B02-4D8C-9293-7BB3E453B962}" type="datetimeFigureOut">
              <a:rPr lang="fr-FR" smtClean="0"/>
              <a:pPr/>
              <a:t>25/05/2020</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B1EED20C-A832-43D4-85CD-A86DFF85B56F}" type="slidenum">
              <a:rPr lang="fr-FR" smtClean="0"/>
              <a:pPr/>
              <a:t>‹N°›</a:t>
            </a:fld>
            <a:endParaRPr lang="fr-F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6629400" y="274638"/>
            <a:ext cx="2057400" cy="5851525"/>
          </a:xfrm>
        </p:spPr>
        <p:txBody>
          <a:bodyPr vert="eaVert"/>
          <a:lstStyle/>
          <a:p>
            <a:r>
              <a:rPr lang="fr-FR" smtClean="0"/>
              <a:t>Cliquez pour modifier le style du titre</a:t>
            </a:r>
            <a:endParaRPr lang="fr-FR"/>
          </a:p>
        </p:txBody>
      </p:sp>
      <p:sp>
        <p:nvSpPr>
          <p:cNvPr id="3" name="Espace réservé du texte vertical 2"/>
          <p:cNvSpPr>
            <a:spLocks noGrp="1"/>
          </p:cNvSpPr>
          <p:nvPr>
            <p:ph type="body" orient="vert" idx="1"/>
          </p:nvPr>
        </p:nvSpPr>
        <p:spPr>
          <a:xfrm>
            <a:off x="457200" y="274638"/>
            <a:ext cx="6019800" cy="5851525"/>
          </a:xfrm>
        </p:spPr>
        <p:txBody>
          <a:bodyPr vert="eaVert"/>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6B448F95-1B02-4D8C-9293-7BB3E453B962}" type="datetimeFigureOut">
              <a:rPr lang="fr-FR" smtClean="0"/>
              <a:pPr/>
              <a:t>25/05/2020</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B1EED20C-A832-43D4-85CD-A86DFF85B56F}" type="slidenum">
              <a:rPr lang="fr-FR" smtClean="0"/>
              <a:pPr/>
              <a:t>‹N°›</a:t>
            </a:fld>
            <a:endParaRPr lang="fr-F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FR"/>
          </a:p>
        </p:txBody>
      </p:sp>
      <p:sp>
        <p:nvSpPr>
          <p:cNvPr id="3" name="Espace réservé du contenu 2"/>
          <p:cNvSpPr>
            <a:spLocks noGrp="1"/>
          </p:cNvSpPr>
          <p:nvPr>
            <p:ph idx="1"/>
          </p:nvPr>
        </p:nvSpPr>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6B448F95-1B02-4D8C-9293-7BB3E453B962}" type="datetimeFigureOut">
              <a:rPr lang="fr-FR" smtClean="0"/>
              <a:pPr/>
              <a:t>25/05/2020</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B1EED20C-A832-43D4-85CD-A86DFF85B56F}" type="slidenum">
              <a:rPr lang="fr-FR" smtClean="0"/>
              <a:pPr/>
              <a:t>‹N°›</a:t>
            </a:fld>
            <a:endParaRPr lang="fr-F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0"/>
            <a:ext cx="7772400" cy="1362075"/>
          </a:xfrm>
        </p:spPr>
        <p:txBody>
          <a:bodyPr anchor="t"/>
          <a:lstStyle>
            <a:lvl1pPr algn="l">
              <a:defRPr sz="4000" b="1" cap="all"/>
            </a:lvl1pPr>
          </a:lstStyle>
          <a:p>
            <a:r>
              <a:rPr lang="fr-FR" smtClean="0"/>
              <a:t>Cliquez pour modifier le style du titre</a:t>
            </a:r>
            <a:endParaRPr lang="fr-FR"/>
          </a:p>
        </p:txBody>
      </p:sp>
      <p:sp>
        <p:nvSpPr>
          <p:cNvPr id="3" name="Espace réservé du texte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smtClean="0"/>
              <a:t>Cliquez pour modifier les styles du texte du masque</a:t>
            </a:r>
          </a:p>
        </p:txBody>
      </p:sp>
      <p:sp>
        <p:nvSpPr>
          <p:cNvPr id="4" name="Espace réservé de la date 3"/>
          <p:cNvSpPr>
            <a:spLocks noGrp="1"/>
          </p:cNvSpPr>
          <p:nvPr>
            <p:ph type="dt" sz="half" idx="10"/>
          </p:nvPr>
        </p:nvSpPr>
        <p:spPr/>
        <p:txBody>
          <a:bodyPr/>
          <a:lstStyle/>
          <a:p>
            <a:fld id="{6B448F95-1B02-4D8C-9293-7BB3E453B962}" type="datetimeFigureOut">
              <a:rPr lang="fr-FR" smtClean="0"/>
              <a:pPr/>
              <a:t>25/05/2020</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B1EED20C-A832-43D4-85CD-A86DFF85B56F}" type="slidenum">
              <a:rPr lang="fr-FR" smtClean="0"/>
              <a:pPr/>
              <a:t>‹N°›</a:t>
            </a:fld>
            <a:endParaRPr lang="fr-F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FR"/>
          </a:p>
        </p:txBody>
      </p:sp>
      <p:sp>
        <p:nvSpPr>
          <p:cNvPr id="3" name="Espace réservé du contenu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contenu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e la date 4"/>
          <p:cNvSpPr>
            <a:spLocks noGrp="1"/>
          </p:cNvSpPr>
          <p:nvPr>
            <p:ph type="dt" sz="half" idx="10"/>
          </p:nvPr>
        </p:nvSpPr>
        <p:spPr/>
        <p:txBody>
          <a:bodyPr/>
          <a:lstStyle/>
          <a:p>
            <a:fld id="{6B448F95-1B02-4D8C-9293-7BB3E453B962}" type="datetimeFigureOut">
              <a:rPr lang="fr-FR" smtClean="0"/>
              <a:pPr/>
              <a:t>25/05/2020</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B1EED20C-A832-43D4-85CD-A86DFF85B56F}" type="slidenum">
              <a:rPr lang="fr-FR" smtClean="0"/>
              <a:pPr/>
              <a:t>‹N°›</a:t>
            </a:fld>
            <a:endParaRPr lang="fr-F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smtClean="0"/>
              <a:t>Cliquez pour modifier le style du titre</a:t>
            </a:r>
            <a:endParaRPr lang="fr-FR"/>
          </a:p>
        </p:txBody>
      </p:sp>
      <p:sp>
        <p:nvSpPr>
          <p:cNvPr id="3" name="Espace réservé du texte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Cliquez pour modifier les styles du texte du masque</a:t>
            </a:r>
          </a:p>
        </p:txBody>
      </p:sp>
      <p:sp>
        <p:nvSpPr>
          <p:cNvPr id="4" name="Espace réservé du contenu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u texte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Cliquez pour modifier les styles du texte du masque</a:t>
            </a:r>
          </a:p>
        </p:txBody>
      </p:sp>
      <p:sp>
        <p:nvSpPr>
          <p:cNvPr id="6" name="Espace réservé du contenu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7" name="Espace réservé de la date 6"/>
          <p:cNvSpPr>
            <a:spLocks noGrp="1"/>
          </p:cNvSpPr>
          <p:nvPr>
            <p:ph type="dt" sz="half" idx="10"/>
          </p:nvPr>
        </p:nvSpPr>
        <p:spPr/>
        <p:txBody>
          <a:bodyPr/>
          <a:lstStyle/>
          <a:p>
            <a:fld id="{6B448F95-1B02-4D8C-9293-7BB3E453B962}" type="datetimeFigureOut">
              <a:rPr lang="fr-FR" smtClean="0"/>
              <a:pPr/>
              <a:t>25/05/2020</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p:txBody>
          <a:bodyPr/>
          <a:lstStyle/>
          <a:p>
            <a:fld id="{B1EED20C-A832-43D4-85CD-A86DFF85B56F}" type="slidenum">
              <a:rPr lang="fr-FR" smtClean="0"/>
              <a:pPr/>
              <a:t>‹N°›</a:t>
            </a:fld>
            <a:endParaRPr lang="fr-F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FR"/>
          </a:p>
        </p:txBody>
      </p:sp>
      <p:sp>
        <p:nvSpPr>
          <p:cNvPr id="3" name="Espace réservé de la date 2"/>
          <p:cNvSpPr>
            <a:spLocks noGrp="1"/>
          </p:cNvSpPr>
          <p:nvPr>
            <p:ph type="dt" sz="half" idx="10"/>
          </p:nvPr>
        </p:nvSpPr>
        <p:spPr/>
        <p:txBody>
          <a:bodyPr/>
          <a:lstStyle/>
          <a:p>
            <a:fld id="{6B448F95-1B02-4D8C-9293-7BB3E453B962}" type="datetimeFigureOut">
              <a:rPr lang="fr-FR" smtClean="0"/>
              <a:pPr/>
              <a:t>25/05/2020</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B1EED20C-A832-43D4-85CD-A86DFF85B56F}" type="slidenum">
              <a:rPr lang="fr-FR" smtClean="0"/>
              <a:pPr/>
              <a:t>‹N°›</a:t>
            </a:fld>
            <a:endParaRPr lang="fr-F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6B448F95-1B02-4D8C-9293-7BB3E453B962}" type="datetimeFigureOut">
              <a:rPr lang="fr-FR" smtClean="0"/>
              <a:pPr/>
              <a:t>25/05/2020</a:t>
            </a:fld>
            <a:endParaRPr lang="fr-FR"/>
          </a:p>
        </p:txBody>
      </p:sp>
      <p:sp>
        <p:nvSpPr>
          <p:cNvPr id="3" name="Espace réservé du pied de page 2"/>
          <p:cNvSpPr>
            <a:spLocks noGrp="1"/>
          </p:cNvSpPr>
          <p:nvPr>
            <p:ph type="ftr" sz="quarter" idx="11"/>
          </p:nvPr>
        </p:nvSpPr>
        <p:spPr/>
        <p:txBody>
          <a:bodyPr/>
          <a:lstStyle/>
          <a:p>
            <a:endParaRPr lang="fr-FR"/>
          </a:p>
        </p:txBody>
      </p:sp>
      <p:sp>
        <p:nvSpPr>
          <p:cNvPr id="4" name="Espace réservé du numéro de diapositive 3"/>
          <p:cNvSpPr>
            <a:spLocks noGrp="1"/>
          </p:cNvSpPr>
          <p:nvPr>
            <p:ph type="sldNum" sz="quarter" idx="12"/>
          </p:nvPr>
        </p:nvSpPr>
        <p:spPr/>
        <p:txBody>
          <a:bodyPr/>
          <a:lstStyle/>
          <a:p>
            <a:fld id="{B1EED20C-A832-43D4-85CD-A86DFF85B56F}" type="slidenum">
              <a:rPr lang="fr-FR" smtClean="0"/>
              <a:pPr/>
              <a:t>‹N°›</a:t>
            </a:fld>
            <a:endParaRPr lang="fr-F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0" y="273050"/>
            <a:ext cx="3008313" cy="1162050"/>
          </a:xfrm>
        </p:spPr>
        <p:txBody>
          <a:bodyPr anchor="b"/>
          <a:lstStyle>
            <a:lvl1pPr algn="l">
              <a:defRPr sz="2000" b="1"/>
            </a:lvl1pPr>
          </a:lstStyle>
          <a:p>
            <a:r>
              <a:rPr lang="fr-FR" smtClean="0"/>
              <a:t>Cliquez pour modifier le style du titre</a:t>
            </a:r>
            <a:endParaRPr lang="fr-FR"/>
          </a:p>
        </p:txBody>
      </p:sp>
      <p:sp>
        <p:nvSpPr>
          <p:cNvPr id="3" name="Espace réservé du contenu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texte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Cliquez pour modifier les styles du texte du masque</a:t>
            </a:r>
          </a:p>
        </p:txBody>
      </p:sp>
      <p:sp>
        <p:nvSpPr>
          <p:cNvPr id="5" name="Espace réservé de la date 4"/>
          <p:cNvSpPr>
            <a:spLocks noGrp="1"/>
          </p:cNvSpPr>
          <p:nvPr>
            <p:ph type="dt" sz="half" idx="10"/>
          </p:nvPr>
        </p:nvSpPr>
        <p:spPr/>
        <p:txBody>
          <a:bodyPr/>
          <a:lstStyle/>
          <a:p>
            <a:fld id="{6B448F95-1B02-4D8C-9293-7BB3E453B962}" type="datetimeFigureOut">
              <a:rPr lang="fr-FR" smtClean="0"/>
              <a:pPr/>
              <a:t>25/05/2020</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B1EED20C-A832-43D4-85CD-A86DFF85B56F}" type="slidenum">
              <a:rPr lang="fr-FR" smtClean="0"/>
              <a:pPr/>
              <a:t>‹N°›</a:t>
            </a:fld>
            <a:endParaRPr lang="fr-F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smtClean="0"/>
              <a:t>Cliquez pour modifier le style du titre</a:t>
            </a:r>
            <a:endParaRPr lang="fr-FR"/>
          </a:p>
        </p:txBody>
      </p:sp>
      <p:sp>
        <p:nvSpPr>
          <p:cNvPr id="3" name="Espace réservé pour une image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Cliquez pour modifier les styles du texte du masque</a:t>
            </a:r>
          </a:p>
        </p:txBody>
      </p:sp>
      <p:sp>
        <p:nvSpPr>
          <p:cNvPr id="5" name="Espace réservé de la date 4"/>
          <p:cNvSpPr>
            <a:spLocks noGrp="1"/>
          </p:cNvSpPr>
          <p:nvPr>
            <p:ph type="dt" sz="half" idx="10"/>
          </p:nvPr>
        </p:nvSpPr>
        <p:spPr/>
        <p:txBody>
          <a:bodyPr/>
          <a:lstStyle/>
          <a:p>
            <a:fld id="{6B448F95-1B02-4D8C-9293-7BB3E453B962}" type="datetimeFigureOut">
              <a:rPr lang="fr-FR" smtClean="0"/>
              <a:pPr/>
              <a:t>25/05/2020</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B1EED20C-A832-43D4-85CD-A86DFF85B56F}" type="slidenum">
              <a:rPr lang="fr-FR" smtClean="0"/>
              <a:pPr/>
              <a:t>‹N°›</a:t>
            </a:fld>
            <a:endParaRPr lang="fr-F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fr-FR" smtClean="0"/>
              <a:t>Cliquez pour modifier le style du titre</a:t>
            </a:r>
            <a:endParaRPr lang="fr-FR"/>
          </a:p>
        </p:txBody>
      </p:sp>
      <p:sp>
        <p:nvSpPr>
          <p:cNvPr id="3" name="Espace réservé du texte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B448F95-1B02-4D8C-9293-7BB3E453B962}" type="datetimeFigureOut">
              <a:rPr lang="fr-FR" smtClean="0"/>
              <a:pPr/>
              <a:t>25/05/2020</a:t>
            </a:fld>
            <a:endParaRPr lang="fr-FR"/>
          </a:p>
        </p:txBody>
      </p:sp>
      <p:sp>
        <p:nvSpPr>
          <p:cNvPr id="5" name="Espace réservé du pied de page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1EED20C-A832-43D4-85CD-A86DFF85B56F}" type="slidenum">
              <a:rPr lang="fr-FR" smtClean="0"/>
              <a:pPr/>
              <a:t>‹N°›</a:t>
            </a:fld>
            <a:endParaRPr lang="fr-F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chart" Target="../charts/chart2.xml"/></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8" name="Picture 2" descr="FAO : La faim touche 815 millions de personnes dans le monde (Rapport)"/>
          <p:cNvPicPr>
            <a:picLocks noChangeAspect="1" noChangeArrowheads="1"/>
          </p:cNvPicPr>
          <p:nvPr/>
        </p:nvPicPr>
        <p:blipFill>
          <a:blip r:embed="rId2" cstate="print"/>
          <a:srcRect/>
          <a:stretch>
            <a:fillRect/>
          </a:stretch>
        </p:blipFill>
        <p:spPr bwMode="auto">
          <a:xfrm>
            <a:off x="0" y="1412776"/>
            <a:ext cx="9144000" cy="5445224"/>
          </a:xfrm>
          <a:prstGeom prst="rect">
            <a:avLst/>
          </a:prstGeom>
          <a:noFill/>
        </p:spPr>
      </p:pic>
      <p:sp>
        <p:nvSpPr>
          <p:cNvPr id="2" name="Titre 1"/>
          <p:cNvSpPr>
            <a:spLocks noGrp="1"/>
          </p:cNvSpPr>
          <p:nvPr>
            <p:ph type="title"/>
          </p:nvPr>
        </p:nvSpPr>
        <p:spPr>
          <a:xfrm>
            <a:off x="457200" y="116632"/>
            <a:ext cx="8229600" cy="1800200"/>
          </a:xfrm>
        </p:spPr>
        <p:txBody>
          <a:bodyPr>
            <a:normAutofit fontScale="90000"/>
          </a:bodyPr>
          <a:lstStyle/>
          <a:p>
            <a:r>
              <a:rPr lang="fr-FR" b="1" dirty="0" smtClean="0">
                <a:solidFill>
                  <a:srgbClr val="C00000"/>
                </a:solidFill>
              </a:rPr>
              <a:t>Projet 3: </a:t>
            </a:r>
            <a:br>
              <a:rPr lang="fr-FR" b="1" dirty="0" smtClean="0">
                <a:solidFill>
                  <a:srgbClr val="C00000"/>
                </a:solidFill>
              </a:rPr>
            </a:br>
            <a:r>
              <a:rPr lang="fr-FR" b="1" dirty="0" smtClean="0">
                <a:solidFill>
                  <a:srgbClr val="C00000"/>
                </a:solidFill>
              </a:rPr>
              <a:t>Réalisez une étude de santé publique</a:t>
            </a:r>
            <a:br>
              <a:rPr lang="fr-FR" b="1" dirty="0" smtClean="0">
                <a:solidFill>
                  <a:srgbClr val="C00000"/>
                </a:solidFill>
              </a:rPr>
            </a:br>
            <a:endParaRPr lang="fr-FR" dirty="0">
              <a:solidFill>
                <a:srgbClr val="C00000"/>
              </a:solidFill>
            </a:endParaRPr>
          </a:p>
        </p:txBody>
      </p:sp>
      <p:sp>
        <p:nvSpPr>
          <p:cNvPr id="3" name="Espace réservé du contenu 2"/>
          <p:cNvSpPr>
            <a:spLocks noGrp="1"/>
          </p:cNvSpPr>
          <p:nvPr>
            <p:ph idx="1"/>
          </p:nvPr>
        </p:nvSpPr>
        <p:spPr>
          <a:xfrm>
            <a:off x="457200" y="1916832"/>
            <a:ext cx="8229600" cy="4680520"/>
          </a:xfrm>
        </p:spPr>
        <p:txBody>
          <a:bodyPr>
            <a:normAutofit/>
          </a:bodyPr>
          <a:lstStyle/>
          <a:p>
            <a:pPr>
              <a:buNone/>
            </a:pPr>
            <a:endParaRPr lang="fr-FR" dirty="0" smtClean="0"/>
          </a:p>
          <a:p>
            <a:pPr>
              <a:buNone/>
            </a:pPr>
            <a:endParaRPr lang="fr-FR" dirty="0" smtClean="0"/>
          </a:p>
          <a:p>
            <a:pPr>
              <a:buNone/>
            </a:pPr>
            <a:endParaRPr lang="fr-FR" dirty="0" smtClean="0"/>
          </a:p>
          <a:p>
            <a:pPr>
              <a:buNone/>
            </a:pPr>
            <a:endParaRPr lang="fr-FR" dirty="0" smtClean="0"/>
          </a:p>
          <a:p>
            <a:pPr>
              <a:buNone/>
            </a:pPr>
            <a:endParaRPr lang="fr-FR" dirty="0" smtClean="0"/>
          </a:p>
          <a:p>
            <a:pPr>
              <a:buNone/>
            </a:pPr>
            <a:endParaRPr lang="fr-FR" dirty="0" smtClean="0"/>
          </a:p>
          <a:p>
            <a:pPr>
              <a:buNone/>
            </a:pPr>
            <a:r>
              <a:rPr lang="fr-FR" dirty="0" smtClean="0"/>
              <a:t>						  PINOS</a:t>
            </a:r>
          </a:p>
          <a:p>
            <a:pPr>
              <a:buNone/>
            </a:pPr>
            <a:r>
              <a:rPr lang="fr-FR" dirty="0" smtClean="0"/>
              <a:t>						  Bruno</a:t>
            </a:r>
          </a:p>
          <a:p>
            <a:pPr>
              <a:buNone/>
            </a:pPr>
            <a:endParaRPr lang="fr-FR" dirty="0" smtClean="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67544" y="188640"/>
            <a:ext cx="8229600" cy="778098"/>
          </a:xfrm>
        </p:spPr>
        <p:txBody>
          <a:bodyPr>
            <a:normAutofit/>
          </a:bodyPr>
          <a:lstStyle/>
          <a:p>
            <a:r>
              <a:rPr lang="fr-FR" sz="3400" b="1" dirty="0" smtClean="0"/>
              <a:t>Une table importé depuis la FAO</a:t>
            </a:r>
            <a:endParaRPr lang="fr-FR" sz="3400" b="1" dirty="0"/>
          </a:p>
        </p:txBody>
      </p:sp>
      <p:pic>
        <p:nvPicPr>
          <p:cNvPr id="1027" name="Picture 3"/>
          <p:cNvPicPr>
            <a:picLocks noGrp="1" noChangeAspect="1" noChangeArrowheads="1"/>
          </p:cNvPicPr>
          <p:nvPr>
            <p:ph idx="1"/>
          </p:nvPr>
        </p:nvPicPr>
        <p:blipFill>
          <a:blip r:embed="rId3" cstate="print"/>
          <a:srcRect l="51750" t="13822" r="3052" b="22458"/>
          <a:stretch>
            <a:fillRect/>
          </a:stretch>
        </p:blipFill>
        <p:spPr bwMode="auto">
          <a:xfrm>
            <a:off x="323528" y="1340768"/>
            <a:ext cx="8501244" cy="504056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683568" y="332657"/>
            <a:ext cx="7772400" cy="936104"/>
          </a:xfrm>
        </p:spPr>
        <p:txBody>
          <a:bodyPr/>
          <a:lstStyle/>
          <a:p>
            <a:r>
              <a:rPr lang="fr-FR" dirty="0" smtClean="0"/>
              <a:t>Une table SQL</a:t>
            </a:r>
            <a:endParaRPr lang="fr-FR" dirty="0"/>
          </a:p>
        </p:txBody>
      </p:sp>
      <p:sp>
        <p:nvSpPr>
          <p:cNvPr id="3" name="Sous-titre 2"/>
          <p:cNvSpPr>
            <a:spLocks noGrp="1"/>
          </p:cNvSpPr>
          <p:nvPr>
            <p:ph type="subTitle" idx="1"/>
          </p:nvPr>
        </p:nvSpPr>
        <p:spPr>
          <a:xfrm>
            <a:off x="323528" y="1340768"/>
            <a:ext cx="8496944" cy="5256584"/>
          </a:xfrm>
        </p:spPr>
        <p:txBody>
          <a:bodyPr/>
          <a:lstStyle/>
          <a:p>
            <a:endParaRPr lang="fr-FR" dirty="0"/>
          </a:p>
        </p:txBody>
      </p:sp>
      <p:pic>
        <p:nvPicPr>
          <p:cNvPr id="2052" name="Picture 4"/>
          <p:cNvPicPr>
            <a:picLocks noChangeAspect="1" noChangeArrowheads="1"/>
          </p:cNvPicPr>
          <p:nvPr/>
        </p:nvPicPr>
        <p:blipFill>
          <a:blip r:embed="rId3" cstate="print"/>
          <a:srcRect l="24215" t="30269" r="1889" b="3465"/>
          <a:stretch>
            <a:fillRect/>
          </a:stretch>
        </p:blipFill>
        <p:spPr bwMode="auto">
          <a:xfrm>
            <a:off x="1187624" y="1340768"/>
            <a:ext cx="6624736" cy="475252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99592" y="274638"/>
            <a:ext cx="7200800" cy="562074"/>
          </a:xfrm>
        </p:spPr>
        <p:txBody>
          <a:bodyPr>
            <a:noAutofit/>
          </a:bodyPr>
          <a:lstStyle/>
          <a:p>
            <a:r>
              <a:rPr lang="fr-FR" sz="3400" b="1" dirty="0" smtClean="0"/>
              <a:t>Les clés primaires</a:t>
            </a:r>
            <a:endParaRPr lang="fr-FR" sz="3400" b="1" dirty="0"/>
          </a:p>
        </p:txBody>
      </p:sp>
      <p:pic>
        <p:nvPicPr>
          <p:cNvPr id="1026" name="Picture 2"/>
          <p:cNvPicPr>
            <a:picLocks noGrp="1" noChangeAspect="1" noChangeArrowheads="1"/>
          </p:cNvPicPr>
          <p:nvPr>
            <p:ph idx="1"/>
          </p:nvPr>
        </p:nvPicPr>
        <p:blipFill>
          <a:blip r:embed="rId2" cstate="print"/>
          <a:srcRect/>
          <a:stretch>
            <a:fillRect/>
          </a:stretch>
        </p:blipFill>
        <p:spPr bwMode="auto">
          <a:xfrm>
            <a:off x="1835696" y="908720"/>
            <a:ext cx="5134692" cy="2610214"/>
          </a:xfrm>
          <a:prstGeom prst="rect">
            <a:avLst/>
          </a:prstGeom>
          <a:noFill/>
          <a:ln w="9525">
            <a:noFill/>
            <a:miter lim="800000"/>
            <a:headEnd/>
            <a:tailEnd/>
          </a:ln>
          <a:effectLst/>
        </p:spPr>
      </p:pic>
      <p:pic>
        <p:nvPicPr>
          <p:cNvPr id="1027" name="Picture 3"/>
          <p:cNvPicPr>
            <a:picLocks noChangeAspect="1" noChangeArrowheads="1"/>
          </p:cNvPicPr>
          <p:nvPr/>
        </p:nvPicPr>
        <p:blipFill>
          <a:blip r:embed="rId3" cstate="print"/>
          <a:srcRect b="13875"/>
          <a:stretch>
            <a:fillRect/>
          </a:stretch>
        </p:blipFill>
        <p:spPr bwMode="auto">
          <a:xfrm>
            <a:off x="323528" y="3717032"/>
            <a:ext cx="4152900" cy="648072"/>
          </a:xfrm>
          <a:prstGeom prst="rect">
            <a:avLst/>
          </a:prstGeom>
          <a:noFill/>
          <a:ln w="9525">
            <a:noFill/>
            <a:miter lim="800000"/>
            <a:headEnd/>
            <a:tailEnd/>
          </a:ln>
          <a:effectLst/>
        </p:spPr>
      </p:pic>
      <p:pic>
        <p:nvPicPr>
          <p:cNvPr id="1028" name="Picture 4"/>
          <p:cNvPicPr>
            <a:picLocks noChangeAspect="1" noChangeArrowheads="1"/>
          </p:cNvPicPr>
          <p:nvPr/>
        </p:nvPicPr>
        <p:blipFill>
          <a:blip r:embed="rId4" cstate="print"/>
          <a:srcRect/>
          <a:stretch>
            <a:fillRect/>
          </a:stretch>
        </p:blipFill>
        <p:spPr bwMode="auto">
          <a:xfrm>
            <a:off x="2195736" y="4653136"/>
            <a:ext cx="4933950" cy="657225"/>
          </a:xfrm>
          <a:prstGeom prst="rect">
            <a:avLst/>
          </a:prstGeom>
          <a:noFill/>
          <a:ln w="9525">
            <a:noFill/>
            <a:miter lim="800000"/>
            <a:headEnd/>
            <a:tailEnd/>
          </a:ln>
          <a:effectLst/>
        </p:spPr>
      </p:pic>
      <p:pic>
        <p:nvPicPr>
          <p:cNvPr id="1029" name="Picture 5"/>
          <p:cNvPicPr>
            <a:picLocks noChangeAspect="1" noChangeArrowheads="1"/>
          </p:cNvPicPr>
          <p:nvPr/>
        </p:nvPicPr>
        <p:blipFill>
          <a:blip r:embed="rId5" cstate="print"/>
          <a:srcRect/>
          <a:stretch>
            <a:fillRect/>
          </a:stretch>
        </p:blipFill>
        <p:spPr bwMode="auto">
          <a:xfrm>
            <a:off x="2555776" y="5445224"/>
            <a:ext cx="4229100" cy="838200"/>
          </a:xfrm>
          <a:prstGeom prst="rect">
            <a:avLst/>
          </a:prstGeom>
          <a:noFill/>
          <a:ln w="9525">
            <a:noFill/>
            <a:miter lim="800000"/>
            <a:headEnd/>
            <a:tailEnd/>
          </a:ln>
          <a:effectLst/>
        </p:spPr>
      </p:pic>
      <p:pic>
        <p:nvPicPr>
          <p:cNvPr id="1030" name="Picture 6"/>
          <p:cNvPicPr>
            <a:picLocks noChangeAspect="1" noChangeArrowheads="1"/>
          </p:cNvPicPr>
          <p:nvPr/>
        </p:nvPicPr>
        <p:blipFill>
          <a:blip r:embed="rId6" cstate="print"/>
          <a:srcRect/>
          <a:stretch>
            <a:fillRect/>
          </a:stretch>
        </p:blipFill>
        <p:spPr bwMode="auto">
          <a:xfrm>
            <a:off x="4572000" y="3717032"/>
            <a:ext cx="4200525" cy="67627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sz="3400" b="1" dirty="0" smtClean="0"/>
              <a:t>Détail de différentes opérations d’algèbre relationnelle</a:t>
            </a:r>
            <a:endParaRPr lang="fr-FR" sz="3400" b="1" dirty="0"/>
          </a:p>
        </p:txBody>
      </p:sp>
      <p:sp>
        <p:nvSpPr>
          <p:cNvPr id="3" name="Espace réservé du contenu 2"/>
          <p:cNvSpPr>
            <a:spLocks noGrp="1"/>
          </p:cNvSpPr>
          <p:nvPr>
            <p:ph idx="1"/>
          </p:nvPr>
        </p:nvSpPr>
        <p:spPr>
          <a:xfrm>
            <a:off x="457200" y="2132856"/>
            <a:ext cx="8229600" cy="3993307"/>
          </a:xfrm>
        </p:spPr>
        <p:txBody>
          <a:bodyPr/>
          <a:lstStyle/>
          <a:p>
            <a:r>
              <a:rPr lang="fr-FR" dirty="0" smtClean="0"/>
              <a:t>Agrégation</a:t>
            </a:r>
          </a:p>
          <a:p>
            <a:endParaRPr lang="fr-FR" dirty="0" smtClean="0"/>
          </a:p>
          <a:p>
            <a:r>
              <a:rPr lang="fr-FR" dirty="0" smtClean="0"/>
              <a:t>Jointure</a:t>
            </a:r>
          </a:p>
          <a:p>
            <a:endParaRPr lang="fr-FR" dirty="0" smtClean="0"/>
          </a:p>
          <a:p>
            <a:r>
              <a:rPr lang="fr-FR" dirty="0" smtClean="0"/>
              <a:t>Restriction</a:t>
            </a:r>
          </a:p>
          <a:p>
            <a:endParaRPr lang="fr-FR" dirty="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683568" y="188640"/>
            <a:ext cx="7772400" cy="1470025"/>
          </a:xfrm>
        </p:spPr>
        <p:txBody>
          <a:bodyPr/>
          <a:lstStyle/>
          <a:p>
            <a:r>
              <a:rPr lang="fr-FR" dirty="0" smtClean="0"/>
              <a:t>Agrégation</a:t>
            </a:r>
            <a:endParaRPr lang="fr-FR" dirty="0"/>
          </a:p>
        </p:txBody>
      </p:sp>
      <p:sp>
        <p:nvSpPr>
          <p:cNvPr id="3" name="Sous-titre 2"/>
          <p:cNvSpPr>
            <a:spLocks noGrp="1"/>
          </p:cNvSpPr>
          <p:nvPr>
            <p:ph type="subTitle" idx="1"/>
          </p:nvPr>
        </p:nvSpPr>
        <p:spPr>
          <a:xfrm>
            <a:off x="323528" y="1484784"/>
            <a:ext cx="8424936" cy="4968552"/>
          </a:xfrm>
        </p:spPr>
        <p:txBody>
          <a:bodyPr/>
          <a:lstStyle/>
          <a:p>
            <a:endParaRPr lang="fr-FR" dirty="0" smtClean="0"/>
          </a:p>
          <a:p>
            <a:endParaRPr lang="fr-FR" sz="1600" dirty="0" smtClean="0"/>
          </a:p>
          <a:p>
            <a:pPr algn="l"/>
            <a:endParaRPr lang="fr-FR" sz="1600" dirty="0" smtClean="0">
              <a:solidFill>
                <a:schemeClr val="tx1"/>
              </a:solidFill>
            </a:endParaRPr>
          </a:p>
          <a:p>
            <a:endParaRPr lang="fr-FR" sz="1600" dirty="0" smtClean="0">
              <a:solidFill>
                <a:schemeClr val="tx1"/>
              </a:solidFill>
            </a:endParaRPr>
          </a:p>
          <a:p>
            <a:pPr algn="l"/>
            <a:endParaRPr lang="fr-FR" sz="1600" dirty="0" smtClean="0">
              <a:solidFill>
                <a:schemeClr val="tx1"/>
              </a:solidFill>
            </a:endParaRPr>
          </a:p>
          <a:p>
            <a:pPr algn="l"/>
            <a:endParaRPr lang="fr-FR" sz="1600" dirty="0" smtClean="0">
              <a:solidFill>
                <a:schemeClr val="tx1"/>
              </a:solidFill>
            </a:endParaRPr>
          </a:p>
          <a:p>
            <a:pPr algn="l"/>
            <a:endParaRPr lang="fr-FR" sz="1600" dirty="0" smtClean="0">
              <a:solidFill>
                <a:schemeClr val="tx1"/>
              </a:solidFill>
            </a:endParaRPr>
          </a:p>
          <a:p>
            <a:pPr algn="l"/>
            <a:endParaRPr lang="fr-FR" sz="1600" dirty="0" smtClean="0">
              <a:solidFill>
                <a:schemeClr val="tx1"/>
              </a:solidFill>
            </a:endParaRPr>
          </a:p>
          <a:p>
            <a:endParaRPr lang="fr-FR" sz="1600" dirty="0" smtClean="0">
              <a:solidFill>
                <a:schemeClr val="tx1"/>
              </a:solidFill>
            </a:endParaRPr>
          </a:p>
          <a:p>
            <a:pPr algn="l"/>
            <a:endParaRPr lang="fr-FR" sz="1600" dirty="0" smtClean="0">
              <a:solidFill>
                <a:schemeClr val="tx1"/>
              </a:solidFill>
            </a:endParaRPr>
          </a:p>
          <a:p>
            <a:pPr algn="l"/>
            <a:endParaRPr lang="fr-FR" sz="1600" dirty="0" smtClean="0">
              <a:solidFill>
                <a:schemeClr val="tx1"/>
              </a:solidFill>
            </a:endParaRPr>
          </a:p>
          <a:p>
            <a:pPr algn="l"/>
            <a:endParaRPr lang="fr-FR" sz="1600" dirty="0" smtClean="0">
              <a:solidFill>
                <a:schemeClr val="tx1"/>
              </a:solidFill>
            </a:endParaRPr>
          </a:p>
          <a:p>
            <a:pPr algn="l"/>
            <a:endParaRPr lang="fr-FR" sz="1600" dirty="0"/>
          </a:p>
        </p:txBody>
      </p:sp>
      <p:pic>
        <p:nvPicPr>
          <p:cNvPr id="1026" name="Picture 2"/>
          <p:cNvPicPr>
            <a:picLocks noChangeAspect="1" noChangeArrowheads="1"/>
          </p:cNvPicPr>
          <p:nvPr/>
        </p:nvPicPr>
        <p:blipFill>
          <a:blip r:embed="rId3" cstate="print"/>
          <a:srcRect l="6247" t="25378" r="51587" b="67790"/>
          <a:stretch>
            <a:fillRect/>
          </a:stretch>
        </p:blipFill>
        <p:spPr bwMode="auto">
          <a:xfrm>
            <a:off x="971600" y="3501008"/>
            <a:ext cx="6665883" cy="864096"/>
          </a:xfrm>
          <a:prstGeom prst="rect">
            <a:avLst/>
          </a:prstGeom>
          <a:noFill/>
          <a:ln w="9525">
            <a:noFill/>
            <a:miter lim="800000"/>
            <a:headEnd/>
            <a:tailEnd/>
          </a:ln>
        </p:spPr>
      </p:pic>
      <p:pic>
        <p:nvPicPr>
          <p:cNvPr id="1027" name="Picture 3"/>
          <p:cNvPicPr>
            <a:picLocks noChangeAspect="1" noChangeArrowheads="1"/>
          </p:cNvPicPr>
          <p:nvPr/>
        </p:nvPicPr>
        <p:blipFill>
          <a:blip r:embed="rId4" cstate="print"/>
          <a:srcRect l="11364" t="12311" r="16298" b="79166"/>
          <a:stretch>
            <a:fillRect/>
          </a:stretch>
        </p:blipFill>
        <p:spPr bwMode="auto">
          <a:xfrm>
            <a:off x="467544" y="2204864"/>
            <a:ext cx="8280920" cy="936104"/>
          </a:xfrm>
          <a:prstGeom prst="rect">
            <a:avLst/>
          </a:prstGeom>
          <a:noFill/>
          <a:ln w="9525">
            <a:noFill/>
            <a:miter lim="800000"/>
            <a:headEnd/>
            <a:tailEnd/>
          </a:ln>
        </p:spPr>
      </p:pic>
      <p:pic>
        <p:nvPicPr>
          <p:cNvPr id="1029" name="Picture 5"/>
          <p:cNvPicPr>
            <a:picLocks noChangeAspect="1" noChangeArrowheads="1"/>
          </p:cNvPicPr>
          <p:nvPr/>
        </p:nvPicPr>
        <p:blipFill>
          <a:blip r:embed="rId5" cstate="print"/>
          <a:srcRect l="5316" t="12551" r="81690" b="82281"/>
          <a:stretch>
            <a:fillRect/>
          </a:stretch>
        </p:blipFill>
        <p:spPr bwMode="auto">
          <a:xfrm>
            <a:off x="3203848" y="4869160"/>
            <a:ext cx="2263109" cy="72008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67544" y="188640"/>
            <a:ext cx="8229600" cy="418058"/>
          </a:xfrm>
        </p:spPr>
        <p:txBody>
          <a:bodyPr>
            <a:normAutofit fontScale="90000"/>
          </a:bodyPr>
          <a:lstStyle/>
          <a:p>
            <a:r>
              <a:rPr lang="fr-FR" dirty="0" smtClean="0"/>
              <a:t>Jointure</a:t>
            </a:r>
            <a:endParaRPr lang="fr-FR" dirty="0"/>
          </a:p>
        </p:txBody>
      </p:sp>
      <p:sp>
        <p:nvSpPr>
          <p:cNvPr id="5" name="Sous-titre 4"/>
          <p:cNvSpPr>
            <a:spLocks noGrp="1"/>
          </p:cNvSpPr>
          <p:nvPr>
            <p:ph idx="1"/>
          </p:nvPr>
        </p:nvSpPr>
        <p:spPr>
          <a:xfrm>
            <a:off x="457200" y="548680"/>
            <a:ext cx="8229600" cy="6309320"/>
          </a:xfrm>
        </p:spPr>
        <p:txBody>
          <a:bodyPr>
            <a:normAutofit/>
          </a:bodyPr>
          <a:lstStyle/>
          <a:p>
            <a:endParaRPr lang="fr-FR" dirty="0" smtClean="0"/>
          </a:p>
          <a:p>
            <a:pPr>
              <a:buNone/>
            </a:pPr>
            <a:endParaRPr lang="fr-FR" sz="1600" dirty="0" smtClean="0"/>
          </a:p>
        </p:txBody>
      </p:sp>
      <p:pic>
        <p:nvPicPr>
          <p:cNvPr id="2050" name="Picture 2"/>
          <p:cNvPicPr>
            <a:picLocks noGrp="1" noChangeAspect="1" noChangeArrowheads="1"/>
          </p:cNvPicPr>
          <p:nvPr>
            <p:ph type="pic" idx="4294967295"/>
          </p:nvPr>
        </p:nvPicPr>
        <p:blipFill>
          <a:blip r:embed="rId3" cstate="print"/>
          <a:srcRect l="14437" t="44936" r="51349" b="52048"/>
          <a:stretch>
            <a:fillRect/>
          </a:stretch>
        </p:blipFill>
        <p:spPr bwMode="auto">
          <a:xfrm>
            <a:off x="467544" y="692696"/>
            <a:ext cx="7991475" cy="504056"/>
          </a:xfrm>
          <a:prstGeom prst="rect">
            <a:avLst/>
          </a:prstGeom>
          <a:noFill/>
          <a:ln w="9525">
            <a:noFill/>
            <a:miter lim="800000"/>
            <a:headEnd/>
            <a:tailEnd/>
          </a:ln>
        </p:spPr>
      </p:pic>
      <p:pic>
        <p:nvPicPr>
          <p:cNvPr id="2051" name="Picture 3"/>
          <p:cNvPicPr>
            <a:picLocks noChangeAspect="1" noChangeArrowheads="1"/>
          </p:cNvPicPr>
          <p:nvPr/>
        </p:nvPicPr>
        <p:blipFill>
          <a:blip r:embed="rId4" cstate="print"/>
          <a:srcRect l="3186" t="12941" r="76107" b="70135"/>
          <a:stretch>
            <a:fillRect/>
          </a:stretch>
        </p:blipFill>
        <p:spPr bwMode="auto">
          <a:xfrm>
            <a:off x="467544" y="1484784"/>
            <a:ext cx="3193767" cy="2088232"/>
          </a:xfrm>
          <a:prstGeom prst="rect">
            <a:avLst/>
          </a:prstGeom>
          <a:noFill/>
          <a:ln w="9525">
            <a:noFill/>
            <a:miter lim="800000"/>
            <a:headEnd/>
            <a:tailEnd/>
          </a:ln>
        </p:spPr>
      </p:pic>
      <p:pic>
        <p:nvPicPr>
          <p:cNvPr id="2052" name="Picture 4"/>
          <p:cNvPicPr>
            <a:picLocks noChangeAspect="1" noChangeArrowheads="1"/>
          </p:cNvPicPr>
          <p:nvPr/>
        </p:nvPicPr>
        <p:blipFill>
          <a:blip r:embed="rId5" cstate="print"/>
          <a:srcRect l="3050" t="12232" r="74836" b="72518"/>
          <a:stretch>
            <a:fillRect/>
          </a:stretch>
        </p:blipFill>
        <p:spPr bwMode="auto">
          <a:xfrm>
            <a:off x="4932040" y="1412776"/>
            <a:ext cx="3784922" cy="2088232"/>
          </a:xfrm>
          <a:prstGeom prst="rect">
            <a:avLst/>
          </a:prstGeom>
          <a:noFill/>
          <a:ln w="9525">
            <a:noFill/>
            <a:miter lim="800000"/>
            <a:headEnd/>
            <a:tailEnd/>
          </a:ln>
        </p:spPr>
      </p:pic>
      <p:pic>
        <p:nvPicPr>
          <p:cNvPr id="2053" name="Picture 5"/>
          <p:cNvPicPr>
            <a:picLocks noChangeAspect="1" noChangeArrowheads="1"/>
          </p:cNvPicPr>
          <p:nvPr/>
        </p:nvPicPr>
        <p:blipFill>
          <a:blip r:embed="rId6" cstate="print"/>
          <a:srcRect l="3072" t="12551" r="68107" b="72089"/>
          <a:stretch>
            <a:fillRect/>
          </a:stretch>
        </p:blipFill>
        <p:spPr bwMode="auto">
          <a:xfrm>
            <a:off x="2195736" y="4653136"/>
            <a:ext cx="4391051" cy="1872208"/>
          </a:xfrm>
          <a:prstGeom prst="rect">
            <a:avLst/>
          </a:prstGeom>
          <a:noFill/>
          <a:ln w="9525">
            <a:noFill/>
            <a:miter lim="800000"/>
            <a:headEnd/>
            <a:tailEnd/>
          </a:ln>
        </p:spPr>
      </p:pic>
      <p:sp>
        <p:nvSpPr>
          <p:cNvPr id="13" name="Multiplier 12"/>
          <p:cNvSpPr/>
          <p:nvPr/>
        </p:nvSpPr>
        <p:spPr>
          <a:xfrm>
            <a:off x="3923928" y="2132856"/>
            <a:ext cx="914400" cy="914400"/>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Égal 13"/>
          <p:cNvSpPr/>
          <p:nvPr/>
        </p:nvSpPr>
        <p:spPr>
          <a:xfrm>
            <a:off x="3923928" y="3717032"/>
            <a:ext cx="914400" cy="914400"/>
          </a:xfrm>
          <a:prstGeom prst="math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Restriction</a:t>
            </a:r>
            <a:endParaRPr lang="fr-FR" dirty="0"/>
          </a:p>
        </p:txBody>
      </p:sp>
      <p:pic>
        <p:nvPicPr>
          <p:cNvPr id="3074" name="Picture 2"/>
          <p:cNvPicPr>
            <a:picLocks noGrp="1" noChangeAspect="1" noChangeArrowheads="1"/>
          </p:cNvPicPr>
          <p:nvPr>
            <p:ph idx="1"/>
          </p:nvPr>
        </p:nvPicPr>
        <p:blipFill>
          <a:blip r:embed="rId3" cstate="print"/>
          <a:srcRect l="6619" t="24815" r="65763" b="73276"/>
          <a:stretch>
            <a:fillRect/>
          </a:stretch>
        </p:blipFill>
        <p:spPr bwMode="auto">
          <a:xfrm>
            <a:off x="539552" y="3717032"/>
            <a:ext cx="6192688" cy="342475"/>
          </a:xfrm>
          <a:prstGeom prst="rect">
            <a:avLst/>
          </a:prstGeom>
          <a:noFill/>
          <a:ln w="9525">
            <a:noFill/>
            <a:miter lim="800000"/>
            <a:headEnd/>
            <a:tailEnd/>
          </a:ln>
        </p:spPr>
      </p:pic>
      <p:pic>
        <p:nvPicPr>
          <p:cNvPr id="3075" name="Picture 3"/>
          <p:cNvPicPr>
            <a:picLocks noChangeAspect="1" noChangeArrowheads="1"/>
          </p:cNvPicPr>
          <p:nvPr/>
        </p:nvPicPr>
        <p:blipFill>
          <a:blip r:embed="rId4" cstate="print"/>
          <a:srcRect l="591" t="12551" r="15720" b="71946"/>
          <a:stretch>
            <a:fillRect/>
          </a:stretch>
        </p:blipFill>
        <p:spPr bwMode="auto">
          <a:xfrm>
            <a:off x="539552" y="2204864"/>
            <a:ext cx="8064896" cy="1257736"/>
          </a:xfrm>
          <a:prstGeom prst="rect">
            <a:avLst/>
          </a:prstGeom>
          <a:noFill/>
          <a:ln w="9525">
            <a:noFill/>
            <a:miter lim="800000"/>
            <a:headEnd/>
            <a:tailEnd/>
          </a:ln>
        </p:spPr>
      </p:pic>
      <p:pic>
        <p:nvPicPr>
          <p:cNvPr id="3076" name="Picture 4"/>
          <p:cNvPicPr>
            <a:picLocks noChangeAspect="1" noChangeArrowheads="1"/>
          </p:cNvPicPr>
          <p:nvPr/>
        </p:nvPicPr>
        <p:blipFill>
          <a:blip r:embed="rId5" cstate="print"/>
          <a:srcRect t="12514" r="15542" b="74284"/>
          <a:stretch>
            <a:fillRect/>
          </a:stretch>
        </p:blipFill>
        <p:spPr bwMode="auto">
          <a:xfrm>
            <a:off x="467544" y="4293096"/>
            <a:ext cx="8352928" cy="1152128"/>
          </a:xfrm>
          <a:prstGeom prst="rect">
            <a:avLst/>
          </a:prstGeom>
          <a:noFill/>
          <a:ln w="9525">
            <a:noFill/>
            <a:miter lim="800000"/>
            <a:headEnd/>
            <a:tailEnd/>
          </a:ln>
        </p:spPr>
      </p:pic>
      <p:pic>
        <p:nvPicPr>
          <p:cNvPr id="3077" name="Picture 5"/>
          <p:cNvPicPr>
            <a:picLocks noChangeAspect="1" noChangeArrowheads="1"/>
          </p:cNvPicPr>
          <p:nvPr/>
        </p:nvPicPr>
        <p:blipFill>
          <a:blip r:embed="rId6" cstate="print"/>
          <a:srcRect l="6497" t="22995" r="56294" b="75179"/>
          <a:stretch>
            <a:fillRect/>
          </a:stretch>
        </p:blipFill>
        <p:spPr bwMode="auto">
          <a:xfrm>
            <a:off x="467544" y="1628800"/>
            <a:ext cx="7992888" cy="31384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539552" y="2564904"/>
            <a:ext cx="8229600" cy="1143000"/>
          </a:xfrm>
        </p:spPr>
        <p:txBody>
          <a:bodyPr/>
          <a:lstStyle/>
          <a:p>
            <a:r>
              <a:rPr lang="fr-FR" dirty="0" smtClean="0"/>
              <a:t>Question 19</a:t>
            </a:r>
            <a:endParaRPr lang="fr-FR" dirty="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ous-titre 4"/>
          <p:cNvSpPr>
            <a:spLocks noGrp="1"/>
          </p:cNvSpPr>
          <p:nvPr>
            <p:ph type="title"/>
          </p:nvPr>
        </p:nvSpPr>
        <p:spPr/>
        <p:txBody>
          <a:bodyPr>
            <a:normAutofit/>
          </a:bodyPr>
          <a:lstStyle/>
          <a:p>
            <a:pPr algn="l"/>
            <a:r>
              <a:rPr lang="fr-FR" sz="2000" dirty="0" smtClean="0">
                <a:solidFill>
                  <a:schemeClr val="tx1"/>
                </a:solidFill>
              </a:rPr>
              <a:t>Les 10 pays ayant le plus haut ratio </a:t>
            </a:r>
            <a:r>
              <a:rPr lang="fr-FR" sz="2000" b="1" dirty="0" smtClean="0">
                <a:solidFill>
                  <a:schemeClr val="tx1"/>
                </a:solidFill>
              </a:rPr>
              <a:t>disponibilité alimentaire/habitant </a:t>
            </a:r>
            <a:r>
              <a:rPr lang="fr-FR" sz="2000" dirty="0" smtClean="0">
                <a:solidFill>
                  <a:schemeClr val="tx1"/>
                </a:solidFill>
              </a:rPr>
              <a:t>en terme de protéines (en kg) par habitant :</a:t>
            </a:r>
            <a:endParaRPr lang="fr-FR" sz="2000" dirty="0">
              <a:solidFill>
                <a:schemeClr val="tx1"/>
              </a:solidFill>
            </a:endParaRPr>
          </a:p>
        </p:txBody>
      </p:sp>
      <p:pic>
        <p:nvPicPr>
          <p:cNvPr id="2050" name="Picture 2"/>
          <p:cNvPicPr>
            <a:picLocks noGrp="1" noChangeAspect="1" noChangeArrowheads="1"/>
          </p:cNvPicPr>
          <p:nvPr>
            <p:ph idx="1"/>
          </p:nvPr>
        </p:nvPicPr>
        <p:blipFill>
          <a:blip r:embed="rId3" cstate="print"/>
          <a:srcRect l="21638" t="16871" r="45980" b="72794"/>
          <a:stretch>
            <a:fillRect/>
          </a:stretch>
        </p:blipFill>
        <p:spPr bwMode="auto">
          <a:xfrm>
            <a:off x="1547664" y="1340768"/>
            <a:ext cx="5358595" cy="1368152"/>
          </a:xfrm>
          <a:prstGeom prst="rect">
            <a:avLst/>
          </a:prstGeom>
          <a:noFill/>
          <a:ln w="9525">
            <a:noFill/>
            <a:miter lim="800000"/>
            <a:headEnd/>
            <a:tailEnd/>
          </a:ln>
        </p:spPr>
      </p:pic>
      <p:pic>
        <p:nvPicPr>
          <p:cNvPr id="5" name="Picture 2"/>
          <p:cNvPicPr>
            <a:picLocks noChangeAspect="1" noChangeArrowheads="1"/>
          </p:cNvPicPr>
          <p:nvPr/>
        </p:nvPicPr>
        <p:blipFill>
          <a:blip r:embed="rId3" cstate="print"/>
          <a:srcRect l="38782" t="38301" r="31592" b="33278"/>
          <a:stretch>
            <a:fillRect/>
          </a:stretch>
        </p:blipFill>
        <p:spPr bwMode="auto">
          <a:xfrm>
            <a:off x="2267744" y="2924943"/>
            <a:ext cx="4032448" cy="3094669"/>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pPr algn="l"/>
            <a:r>
              <a:rPr lang="fr-FR" sz="2000" dirty="0" smtClean="0"/>
              <a:t>Les 10 pays pour lesquels la proportion de </a:t>
            </a:r>
            <a:r>
              <a:rPr lang="fr-FR" sz="2000" b="1" dirty="0" smtClean="0"/>
              <a:t>personnes sous-alimentées </a:t>
            </a:r>
            <a:r>
              <a:rPr lang="fr-FR" sz="2000" dirty="0" smtClean="0"/>
              <a:t>est la plus forte :</a:t>
            </a:r>
            <a:endParaRPr lang="fr-FR" sz="2000" dirty="0"/>
          </a:p>
        </p:txBody>
      </p:sp>
      <p:pic>
        <p:nvPicPr>
          <p:cNvPr id="8" name="Picture 3"/>
          <p:cNvPicPr>
            <a:picLocks noGrp="1" noChangeAspect="1" noChangeArrowheads="1"/>
          </p:cNvPicPr>
          <p:nvPr>
            <p:ph idx="1"/>
          </p:nvPr>
        </p:nvPicPr>
        <p:blipFill>
          <a:blip r:embed="rId3" cstate="print"/>
          <a:srcRect l="4651" t="68347" r="66425" b="5661"/>
          <a:stretch>
            <a:fillRect/>
          </a:stretch>
        </p:blipFill>
        <p:spPr bwMode="auto">
          <a:xfrm>
            <a:off x="1115616" y="3645024"/>
            <a:ext cx="6826168" cy="2376264"/>
          </a:xfrm>
          <a:prstGeom prst="rect">
            <a:avLst/>
          </a:prstGeom>
          <a:noFill/>
          <a:ln w="9525">
            <a:noFill/>
            <a:miter lim="800000"/>
            <a:headEnd/>
            <a:tailEnd/>
          </a:ln>
        </p:spPr>
      </p:pic>
      <p:pic>
        <p:nvPicPr>
          <p:cNvPr id="4" name="Picture 3"/>
          <p:cNvPicPr>
            <a:picLocks noChangeAspect="1" noChangeArrowheads="1"/>
          </p:cNvPicPr>
          <p:nvPr/>
        </p:nvPicPr>
        <p:blipFill>
          <a:blip r:embed="rId3" cstate="print"/>
          <a:srcRect l="4651" t="32979" r="67948" b="48355"/>
          <a:stretch>
            <a:fillRect/>
          </a:stretch>
        </p:blipFill>
        <p:spPr bwMode="auto">
          <a:xfrm>
            <a:off x="1187624" y="1556792"/>
            <a:ext cx="6548938" cy="172819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778098"/>
          </a:xfrm>
        </p:spPr>
        <p:txBody>
          <a:bodyPr>
            <a:normAutofit/>
          </a:bodyPr>
          <a:lstStyle/>
          <a:p>
            <a:r>
              <a:rPr lang="fr-FR" dirty="0" smtClean="0">
                <a:solidFill>
                  <a:srgbClr val="C00000"/>
                </a:solidFill>
              </a:rPr>
              <a:t>SOMMAIRE</a:t>
            </a:r>
            <a:endParaRPr lang="fr-FR" dirty="0">
              <a:solidFill>
                <a:srgbClr val="C00000"/>
              </a:solidFill>
            </a:endParaRPr>
          </a:p>
        </p:txBody>
      </p:sp>
      <p:sp>
        <p:nvSpPr>
          <p:cNvPr id="3" name="Espace réservé du contenu 2"/>
          <p:cNvSpPr>
            <a:spLocks noGrp="1"/>
          </p:cNvSpPr>
          <p:nvPr>
            <p:ph idx="1"/>
          </p:nvPr>
        </p:nvSpPr>
        <p:spPr>
          <a:xfrm>
            <a:off x="457200" y="1124744"/>
            <a:ext cx="8229600" cy="5400600"/>
          </a:xfrm>
        </p:spPr>
        <p:txBody>
          <a:bodyPr>
            <a:normAutofit fontScale="62500" lnSpcReduction="20000"/>
          </a:bodyPr>
          <a:lstStyle/>
          <a:p>
            <a:pPr>
              <a:buFont typeface="Wingdings" pitchFamily="2" charset="2"/>
              <a:buChar char="Ø"/>
            </a:pPr>
            <a:r>
              <a:rPr lang="fr-FR" b="1" u="sng" dirty="0" smtClean="0">
                <a:solidFill>
                  <a:schemeClr val="accent1"/>
                </a:solidFill>
              </a:rPr>
              <a:t>Focus sur la faim dans le monde</a:t>
            </a:r>
          </a:p>
          <a:p>
            <a:pPr marL="571500" indent="-571500">
              <a:buFont typeface="+mj-lt"/>
              <a:buAutoNum type="romanUcPeriod"/>
            </a:pPr>
            <a:r>
              <a:rPr lang="fr-FR" i="1" dirty="0" err="1" smtClean="0"/>
              <a:t>Exucative</a:t>
            </a:r>
            <a:r>
              <a:rPr lang="fr-FR" i="1" dirty="0" smtClean="0"/>
              <a:t> </a:t>
            </a:r>
            <a:r>
              <a:rPr lang="fr-FR" i="1" dirty="0" err="1" smtClean="0"/>
              <a:t>Summary</a:t>
            </a:r>
            <a:endParaRPr lang="fr-FR" i="1" dirty="0" smtClean="0"/>
          </a:p>
          <a:p>
            <a:pPr marL="571500" indent="-571500">
              <a:buFont typeface="+mj-lt"/>
              <a:buAutoNum type="romanUcPeriod"/>
            </a:pPr>
            <a:r>
              <a:rPr lang="fr-FR" i="1" dirty="0" smtClean="0"/>
              <a:t>La disponibilité alimentaire est très déséquilibrée</a:t>
            </a:r>
          </a:p>
          <a:p>
            <a:pPr marL="571500" indent="-571500">
              <a:buFont typeface="+mj-lt"/>
              <a:buAutoNum type="romanUcPeriod"/>
            </a:pPr>
            <a:r>
              <a:rPr lang="fr-FR" i="1" dirty="0" smtClean="0"/>
              <a:t>La production trop importante de viande</a:t>
            </a:r>
          </a:p>
          <a:p>
            <a:pPr marL="571500" indent="-571500">
              <a:buFont typeface="+mj-lt"/>
              <a:buAutoNum type="romanUcPeriod"/>
            </a:pPr>
            <a:r>
              <a:rPr lang="fr-FR" i="1" dirty="0" smtClean="0"/>
              <a:t>L’utilisation de produit alimentaire dans d’autres secteurs</a:t>
            </a:r>
          </a:p>
          <a:p>
            <a:pPr marL="571500" indent="-571500">
              <a:buFont typeface="+mj-lt"/>
              <a:buAutoNum type="romanUcPeriod"/>
            </a:pPr>
            <a:r>
              <a:rPr lang="fr-FR" i="1" dirty="0" smtClean="0"/>
              <a:t>Conclusion</a:t>
            </a:r>
          </a:p>
          <a:p>
            <a:pPr marL="571500" indent="-571500">
              <a:buFont typeface="+mj-lt"/>
              <a:buAutoNum type="romanUcPeriod"/>
            </a:pPr>
            <a:r>
              <a:rPr lang="fr-FR" i="1" dirty="0" smtClean="0"/>
              <a:t>Réponses aux questions</a:t>
            </a:r>
          </a:p>
          <a:p>
            <a:pPr>
              <a:buNone/>
            </a:pPr>
            <a:endParaRPr lang="fr-FR" b="1" u="sng" dirty="0" smtClean="0">
              <a:solidFill>
                <a:schemeClr val="accent1"/>
              </a:solidFill>
            </a:endParaRPr>
          </a:p>
          <a:p>
            <a:pPr>
              <a:buFont typeface="Wingdings" pitchFamily="2" charset="2"/>
              <a:buChar char="Ø"/>
            </a:pPr>
            <a:r>
              <a:rPr lang="fr-FR" b="1" u="sng" dirty="0" smtClean="0">
                <a:solidFill>
                  <a:schemeClr val="accent1"/>
                </a:solidFill>
              </a:rPr>
              <a:t>Fichiers csv utilisés</a:t>
            </a:r>
          </a:p>
          <a:p>
            <a:pPr>
              <a:buFont typeface="Wingdings" pitchFamily="2" charset="2"/>
              <a:buChar char="Ø"/>
            </a:pPr>
            <a:endParaRPr lang="fr-FR" b="1" u="sng" dirty="0" smtClean="0">
              <a:solidFill>
                <a:schemeClr val="accent1"/>
              </a:solidFill>
            </a:endParaRPr>
          </a:p>
          <a:p>
            <a:pPr>
              <a:buFont typeface="Wingdings" pitchFamily="2" charset="2"/>
              <a:buChar char="Ø"/>
            </a:pPr>
            <a:r>
              <a:rPr lang="fr-FR" b="1" u="sng" dirty="0" smtClean="0">
                <a:solidFill>
                  <a:schemeClr val="accent1"/>
                </a:solidFill>
              </a:rPr>
              <a:t>Détail de différentes opérations d’algèbre relationnelle</a:t>
            </a:r>
          </a:p>
          <a:p>
            <a:pPr>
              <a:buFont typeface="Wingdings" pitchFamily="2" charset="2"/>
              <a:buChar char="Ø"/>
            </a:pPr>
            <a:endParaRPr lang="fr-FR" b="1" u="sng" dirty="0" smtClean="0">
              <a:solidFill>
                <a:schemeClr val="accent1"/>
              </a:solidFill>
            </a:endParaRPr>
          </a:p>
          <a:p>
            <a:pPr>
              <a:buFont typeface="Wingdings" pitchFamily="2" charset="2"/>
              <a:buChar char="Ø"/>
            </a:pPr>
            <a:r>
              <a:rPr lang="fr-FR" b="1" u="sng" dirty="0" smtClean="0">
                <a:solidFill>
                  <a:schemeClr val="accent1"/>
                </a:solidFill>
              </a:rPr>
              <a:t>Question 19</a:t>
            </a:r>
          </a:p>
          <a:p>
            <a:pPr>
              <a:buFont typeface="Wingdings" pitchFamily="2" charset="2"/>
              <a:buChar char="Ø"/>
            </a:pPr>
            <a:endParaRPr lang="fr-FR" b="1" u="sng" dirty="0" smtClean="0">
              <a:solidFill>
                <a:schemeClr val="accent1"/>
              </a:solidFill>
            </a:endParaRPr>
          </a:p>
          <a:p>
            <a:pPr>
              <a:buFont typeface="Wingdings" pitchFamily="2" charset="2"/>
              <a:buChar char="Ø"/>
            </a:pPr>
            <a:r>
              <a:rPr lang="fr-FR" b="1" u="sng" dirty="0" smtClean="0">
                <a:solidFill>
                  <a:schemeClr val="accent1"/>
                </a:solidFill>
              </a:rPr>
              <a:t>Question 20</a:t>
            </a:r>
          </a:p>
          <a:p>
            <a:pPr>
              <a:buFont typeface="Wingdings" pitchFamily="2" charset="2"/>
              <a:buChar char="Ø"/>
            </a:pPr>
            <a:endParaRPr lang="fr-FR" b="1" u="sng" dirty="0" smtClean="0">
              <a:solidFill>
                <a:schemeClr val="accent1"/>
              </a:solidFill>
            </a:endParaRPr>
          </a:p>
          <a:p>
            <a:pPr>
              <a:buFont typeface="Wingdings" pitchFamily="2" charset="2"/>
              <a:buChar char="Ø"/>
            </a:pPr>
            <a:r>
              <a:rPr lang="fr-FR" b="1" u="sng" dirty="0" smtClean="0">
                <a:solidFill>
                  <a:schemeClr val="accent1"/>
                </a:solidFill>
              </a:rPr>
              <a:t>Bilan</a:t>
            </a:r>
          </a:p>
          <a:p>
            <a:pPr>
              <a:buFont typeface="Wingdings" pitchFamily="2" charset="2"/>
              <a:buChar char="Ø"/>
            </a:pPr>
            <a:endParaRPr lang="fr-FR" b="1" u="sng" dirty="0" smtClean="0">
              <a:solidFill>
                <a:schemeClr val="accent1"/>
              </a:solidFill>
            </a:endParaRPr>
          </a:p>
          <a:p>
            <a:pPr>
              <a:buFont typeface="Wingdings" pitchFamily="2" charset="2"/>
              <a:buChar char="Ø"/>
            </a:pPr>
            <a:endParaRPr lang="fr-FR" b="1" u="sng" dirty="0" smtClean="0">
              <a:solidFill>
                <a:schemeClr val="accent1"/>
              </a:solidFill>
            </a:endParaRPr>
          </a:p>
          <a:p>
            <a:pPr>
              <a:buFont typeface="Wingdings" pitchFamily="2" charset="2"/>
              <a:buChar char="Ø"/>
            </a:pPr>
            <a:endParaRPr lang="fr-FR" b="1" u="sng" dirty="0" smtClean="0">
              <a:solidFill>
                <a:schemeClr val="accent1"/>
              </a:solidFill>
            </a:endParaRPr>
          </a:p>
          <a:p>
            <a:pPr>
              <a:buFont typeface="Wingdings" pitchFamily="2" charset="2"/>
              <a:buChar char="Ø"/>
            </a:pPr>
            <a:endParaRPr lang="fr-FR" b="1" u="sng" dirty="0" smtClean="0">
              <a:solidFill>
                <a:schemeClr val="accent1"/>
              </a:solidFill>
            </a:endParaRPr>
          </a:p>
          <a:p>
            <a:pPr>
              <a:buFont typeface="Wingdings" pitchFamily="2" charset="2"/>
              <a:buChar char="Ø"/>
            </a:pPr>
            <a:endParaRPr lang="fr-FR" b="1" u="sng" dirty="0" smtClean="0">
              <a:solidFill>
                <a:schemeClr val="accent1"/>
              </a:solidFill>
            </a:endParaRPr>
          </a:p>
          <a:p>
            <a:endParaRPr lang="fr-FR"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pPr algn="l"/>
            <a:r>
              <a:rPr lang="fr-FR" sz="2200" dirty="0" smtClean="0"/>
              <a:t>Les 10 pays ayant le plus haut ratio </a:t>
            </a:r>
            <a:r>
              <a:rPr lang="fr-FR" sz="2200" b="1" dirty="0" smtClean="0"/>
              <a:t>disponibilité alimentaire/habitant </a:t>
            </a:r>
            <a:r>
              <a:rPr lang="fr-FR" sz="2200" dirty="0" smtClean="0"/>
              <a:t>en terme de kcal </a:t>
            </a:r>
            <a:r>
              <a:rPr lang="fr-FR" sz="2000" dirty="0" smtClean="0"/>
              <a:t>par habitant :</a:t>
            </a:r>
            <a:endParaRPr lang="fr-FR" sz="2000" dirty="0"/>
          </a:p>
        </p:txBody>
      </p:sp>
      <p:pic>
        <p:nvPicPr>
          <p:cNvPr id="4" name="Picture 2"/>
          <p:cNvPicPr>
            <a:picLocks noGrp="1" noChangeAspect="1" noChangeArrowheads="1"/>
          </p:cNvPicPr>
          <p:nvPr>
            <p:ph idx="1"/>
          </p:nvPr>
        </p:nvPicPr>
        <p:blipFill>
          <a:blip r:embed="rId3" cstate="print"/>
          <a:srcRect l="40132" t="46375" r="34727" b="27773"/>
          <a:stretch>
            <a:fillRect/>
          </a:stretch>
        </p:blipFill>
        <p:spPr bwMode="auto">
          <a:xfrm>
            <a:off x="2483768" y="2924944"/>
            <a:ext cx="4032448" cy="3317102"/>
          </a:xfrm>
          <a:prstGeom prst="rect">
            <a:avLst/>
          </a:prstGeom>
          <a:noFill/>
          <a:ln w="9525">
            <a:noFill/>
            <a:miter lim="800000"/>
            <a:headEnd/>
            <a:tailEnd/>
          </a:ln>
        </p:spPr>
      </p:pic>
      <p:pic>
        <p:nvPicPr>
          <p:cNvPr id="5" name="Picture 2"/>
          <p:cNvPicPr>
            <a:picLocks noChangeAspect="1" noChangeArrowheads="1"/>
          </p:cNvPicPr>
          <p:nvPr/>
        </p:nvPicPr>
        <p:blipFill>
          <a:blip r:embed="rId3" cstate="print"/>
          <a:srcRect l="24594" t="25591" r="53336" b="64966"/>
          <a:stretch>
            <a:fillRect/>
          </a:stretch>
        </p:blipFill>
        <p:spPr bwMode="auto">
          <a:xfrm>
            <a:off x="2411760" y="1412776"/>
            <a:ext cx="4032448" cy="138034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pPr algn="l"/>
            <a:r>
              <a:rPr lang="fr-FR" sz="2000" dirty="0" smtClean="0"/>
              <a:t>Pour chaque année disponible, les 10 pays ayant le plus faible ratio </a:t>
            </a:r>
            <a:r>
              <a:rPr lang="fr-FR" sz="2000" b="1" dirty="0" smtClean="0"/>
              <a:t>disponibilité alimentaire/habitant</a:t>
            </a:r>
            <a:r>
              <a:rPr lang="fr-FR" sz="2000" dirty="0" smtClean="0"/>
              <a:t> en terme de protéines (en kg) par habitant:</a:t>
            </a:r>
            <a:endParaRPr lang="fr-FR" sz="2000" dirty="0"/>
          </a:p>
        </p:txBody>
      </p:sp>
      <p:pic>
        <p:nvPicPr>
          <p:cNvPr id="3074" name="Picture 2"/>
          <p:cNvPicPr>
            <a:picLocks noGrp="1" noChangeAspect="1" noChangeArrowheads="1"/>
          </p:cNvPicPr>
          <p:nvPr>
            <p:ph idx="1"/>
          </p:nvPr>
        </p:nvPicPr>
        <p:blipFill>
          <a:blip r:embed="rId3" cstate="print"/>
          <a:srcRect l="18992" t="49870" r="34726" b="7090"/>
          <a:stretch>
            <a:fillRect/>
          </a:stretch>
        </p:blipFill>
        <p:spPr bwMode="auto">
          <a:xfrm>
            <a:off x="2267744" y="2852936"/>
            <a:ext cx="4824536" cy="3589338"/>
          </a:xfrm>
          <a:prstGeom prst="rect">
            <a:avLst/>
          </a:prstGeom>
          <a:noFill/>
          <a:ln w="9525">
            <a:noFill/>
            <a:miter lim="800000"/>
            <a:headEnd/>
            <a:tailEnd/>
          </a:ln>
        </p:spPr>
      </p:pic>
      <p:pic>
        <p:nvPicPr>
          <p:cNvPr id="4" name="Picture 2"/>
          <p:cNvPicPr>
            <a:picLocks noChangeAspect="1" noChangeArrowheads="1"/>
          </p:cNvPicPr>
          <p:nvPr/>
        </p:nvPicPr>
        <p:blipFill>
          <a:blip r:embed="rId3" cstate="print"/>
          <a:srcRect l="18992" t="19724" r="38785" b="66185"/>
          <a:stretch>
            <a:fillRect/>
          </a:stretch>
        </p:blipFill>
        <p:spPr bwMode="auto">
          <a:xfrm>
            <a:off x="2051720" y="1340768"/>
            <a:ext cx="5124324" cy="136815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pPr algn="l"/>
            <a:r>
              <a:rPr lang="fr-FR" sz="2000" dirty="0" smtClean="0"/>
              <a:t>La </a:t>
            </a:r>
            <a:r>
              <a:rPr lang="fr-FR" sz="2000" b="1" dirty="0" smtClean="0"/>
              <a:t>quantité totale </a:t>
            </a:r>
            <a:r>
              <a:rPr lang="fr-FR" sz="2000" dirty="0" smtClean="0"/>
              <a:t>(en kg) de produits perdus par pays et par année:</a:t>
            </a:r>
            <a:endParaRPr lang="fr-FR" sz="2000" dirty="0"/>
          </a:p>
        </p:txBody>
      </p:sp>
      <p:pic>
        <p:nvPicPr>
          <p:cNvPr id="4099" name="Picture 3"/>
          <p:cNvPicPr>
            <a:picLocks noGrp="1" noChangeAspect="1" noChangeArrowheads="1"/>
          </p:cNvPicPr>
          <p:nvPr>
            <p:ph idx="1"/>
          </p:nvPr>
        </p:nvPicPr>
        <p:blipFill>
          <a:blip r:embed="rId2" cstate="print"/>
          <a:srcRect l="62250" t="19414" r="27067" b="70474"/>
          <a:stretch>
            <a:fillRect/>
          </a:stretch>
        </p:blipFill>
        <p:spPr bwMode="auto">
          <a:xfrm>
            <a:off x="2627784" y="1340768"/>
            <a:ext cx="3528393" cy="1293744"/>
          </a:xfrm>
          <a:prstGeom prst="rect">
            <a:avLst/>
          </a:prstGeom>
          <a:noFill/>
          <a:ln w="9525">
            <a:noFill/>
            <a:miter lim="800000"/>
            <a:headEnd/>
            <a:tailEnd/>
          </a:ln>
        </p:spPr>
      </p:pic>
      <p:pic>
        <p:nvPicPr>
          <p:cNvPr id="7" name="Picture 3"/>
          <p:cNvPicPr>
            <a:picLocks noChangeAspect="1" noChangeArrowheads="1"/>
          </p:cNvPicPr>
          <p:nvPr/>
        </p:nvPicPr>
        <p:blipFill>
          <a:blip r:embed="rId2" cstate="print"/>
          <a:srcRect l="70308" t="58023" r="19375" b="374"/>
          <a:stretch>
            <a:fillRect/>
          </a:stretch>
        </p:blipFill>
        <p:spPr bwMode="auto">
          <a:xfrm>
            <a:off x="3563888" y="2780928"/>
            <a:ext cx="2304256" cy="359954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pPr algn="l"/>
            <a:r>
              <a:rPr lang="fr-FR" sz="2000" dirty="0" smtClean="0"/>
              <a:t>Les 10 produits pour lesquels le ratio </a:t>
            </a:r>
            <a:r>
              <a:rPr lang="fr-FR" sz="2000" b="1" dirty="0" smtClean="0"/>
              <a:t>Autres utilisations/Disponibilité intérieure</a:t>
            </a:r>
            <a:r>
              <a:rPr lang="fr-FR" sz="2000" dirty="0" smtClean="0"/>
              <a:t> est le plus élevé :</a:t>
            </a:r>
            <a:endParaRPr lang="fr-FR" sz="2000" dirty="0"/>
          </a:p>
        </p:txBody>
      </p:sp>
      <p:pic>
        <p:nvPicPr>
          <p:cNvPr id="6146" name="Picture 2"/>
          <p:cNvPicPr>
            <a:picLocks noGrp="1" noChangeAspect="1" noChangeArrowheads="1"/>
          </p:cNvPicPr>
          <p:nvPr>
            <p:ph idx="1"/>
          </p:nvPr>
        </p:nvPicPr>
        <p:blipFill>
          <a:blip r:embed="rId2" cstate="print"/>
          <a:srcRect l="20317" t="56049" r="67083" b="13927"/>
          <a:stretch>
            <a:fillRect/>
          </a:stretch>
        </p:blipFill>
        <p:spPr bwMode="auto">
          <a:xfrm>
            <a:off x="2411760" y="2852936"/>
            <a:ext cx="4104456" cy="3788729"/>
          </a:xfrm>
          <a:prstGeom prst="rect">
            <a:avLst/>
          </a:prstGeom>
          <a:noFill/>
          <a:ln w="9525">
            <a:noFill/>
            <a:miter lim="800000"/>
            <a:headEnd/>
            <a:tailEnd/>
          </a:ln>
        </p:spPr>
      </p:pic>
      <p:pic>
        <p:nvPicPr>
          <p:cNvPr id="4" name="Picture 2"/>
          <p:cNvPicPr>
            <a:picLocks noChangeAspect="1" noChangeArrowheads="1"/>
          </p:cNvPicPr>
          <p:nvPr/>
        </p:nvPicPr>
        <p:blipFill>
          <a:blip r:embed="rId2" cstate="print"/>
          <a:srcRect l="10625" t="31863" r="69059" b="57392"/>
          <a:stretch>
            <a:fillRect/>
          </a:stretch>
        </p:blipFill>
        <p:spPr bwMode="auto">
          <a:xfrm>
            <a:off x="1331640" y="1340768"/>
            <a:ext cx="6326365" cy="1296144"/>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Question 20</a:t>
            </a:r>
            <a:endParaRPr lang="fr-FR" dirty="0"/>
          </a:p>
        </p:txBody>
      </p:sp>
      <p:sp>
        <p:nvSpPr>
          <p:cNvPr id="3" name="Espace réservé du contenu 2"/>
          <p:cNvSpPr>
            <a:spLocks noGrp="1"/>
          </p:cNvSpPr>
          <p:nvPr>
            <p:ph idx="1"/>
          </p:nvPr>
        </p:nvSpPr>
        <p:spPr/>
        <p:txBody>
          <a:bodyPr>
            <a:normAutofit/>
          </a:bodyPr>
          <a:lstStyle/>
          <a:p>
            <a:pPr>
              <a:buNone/>
            </a:pPr>
            <a:endParaRPr lang="fr-FR" sz="2000" dirty="0" smtClean="0"/>
          </a:p>
          <a:p>
            <a:pPr>
              <a:buNone/>
            </a:pPr>
            <a:r>
              <a:rPr lang="fr-FR" sz="2000" dirty="0" smtClean="0"/>
              <a:t>Le girofle est utilisé en dentisterie comme antiseptique et anti douleur.</a:t>
            </a:r>
          </a:p>
          <a:p>
            <a:pPr>
              <a:buNone/>
            </a:pPr>
            <a:endParaRPr lang="fr-FR" sz="2000" dirty="0" smtClean="0"/>
          </a:p>
          <a:p>
            <a:pPr>
              <a:buNone/>
            </a:pPr>
            <a:r>
              <a:rPr lang="fr-FR" sz="2000" dirty="0" smtClean="0"/>
              <a:t>Les huiles végétales, les graisses animales et la viande de </a:t>
            </a:r>
            <a:r>
              <a:rPr lang="fr-FR" sz="2000" dirty="0" err="1" smtClean="0"/>
              <a:t>Suides</a:t>
            </a:r>
            <a:r>
              <a:rPr lang="fr-FR" sz="2000" dirty="0" smtClean="0"/>
              <a:t> sont utilisées</a:t>
            </a:r>
          </a:p>
          <a:p>
            <a:pPr>
              <a:buNone/>
            </a:pPr>
            <a:r>
              <a:rPr lang="fr-FR" sz="2000" dirty="0" smtClean="0"/>
              <a:t> massivement dans la fabrication de « Biocarburant ». </a:t>
            </a:r>
          </a:p>
          <a:p>
            <a:pPr>
              <a:buNone/>
            </a:pPr>
            <a:endParaRPr lang="fr-FR" sz="2000" dirty="0" smtClean="0"/>
          </a:p>
          <a:p>
            <a:pPr>
              <a:buNone/>
            </a:pPr>
            <a:r>
              <a:rPr lang="fr-FR" sz="2000" dirty="0" smtClean="0"/>
              <a:t>Elles sont aussi utilisées dans la fabrication de cosmétiques et de détergents.</a:t>
            </a:r>
          </a:p>
          <a:p>
            <a:pPr>
              <a:buNone/>
            </a:pPr>
            <a:endParaRPr lang="fr-FR" sz="2000" dirty="0" smtClean="0"/>
          </a:p>
          <a:p>
            <a:pPr>
              <a:buNone/>
            </a:pPr>
            <a:r>
              <a:rPr lang="fr-FR" sz="2000" dirty="0" smtClean="0"/>
              <a:t>L’ignames est lui aussi utilisé pour la fabrication de « Biocarburant » et il est</a:t>
            </a:r>
          </a:p>
          <a:p>
            <a:pPr>
              <a:buNone/>
            </a:pPr>
            <a:r>
              <a:rPr lang="fr-FR" sz="2000" dirty="0" smtClean="0"/>
              <a:t> aussi utilisé pour la fabrication de « Bioplastique »</a:t>
            </a:r>
            <a:endParaRPr lang="fr-FR" sz="2000" dirty="0"/>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Bilan</a:t>
            </a:r>
            <a:endParaRPr lang="fr-FR" dirty="0"/>
          </a:p>
        </p:txBody>
      </p:sp>
      <p:sp>
        <p:nvSpPr>
          <p:cNvPr id="3" name="Espace réservé du contenu 2"/>
          <p:cNvSpPr>
            <a:spLocks noGrp="1"/>
          </p:cNvSpPr>
          <p:nvPr>
            <p:ph idx="1"/>
          </p:nvPr>
        </p:nvSpPr>
        <p:spPr/>
        <p:txBody>
          <a:bodyPr>
            <a:normAutofit fontScale="92500"/>
          </a:bodyPr>
          <a:lstStyle/>
          <a:p>
            <a:pPr>
              <a:buNone/>
            </a:pPr>
            <a:r>
              <a:rPr lang="fr-FR" dirty="0" smtClean="0"/>
              <a:t>	Ce projet m’a permis de mettre en application</a:t>
            </a:r>
          </a:p>
          <a:p>
            <a:pPr>
              <a:buNone/>
            </a:pPr>
            <a:r>
              <a:rPr lang="fr-FR" dirty="0" smtClean="0"/>
              <a:t>mes connaissances sur les bases de données et sur</a:t>
            </a:r>
          </a:p>
          <a:p>
            <a:pPr>
              <a:buNone/>
            </a:pPr>
            <a:r>
              <a:rPr lang="fr-FR" dirty="0" smtClean="0"/>
              <a:t>le langage R et m’a aussi fait découvrir de</a:t>
            </a:r>
          </a:p>
          <a:p>
            <a:pPr>
              <a:buNone/>
            </a:pPr>
            <a:r>
              <a:rPr lang="fr-FR" dirty="0" smtClean="0"/>
              <a:t>nombreuses choses sur la faim dans le monde.</a:t>
            </a:r>
          </a:p>
          <a:p>
            <a:pPr>
              <a:buNone/>
            </a:pPr>
            <a:endParaRPr lang="fr-FR" dirty="0" smtClean="0"/>
          </a:p>
          <a:p>
            <a:pPr>
              <a:buNone/>
            </a:pPr>
            <a:r>
              <a:rPr lang="fr-FR" dirty="0" smtClean="0"/>
              <a:t>	J’aurais néanmoins préféré plus de liberté dans</a:t>
            </a:r>
          </a:p>
          <a:p>
            <a:pPr>
              <a:buNone/>
            </a:pPr>
            <a:r>
              <a:rPr lang="fr-FR" dirty="0" smtClean="0"/>
              <a:t>le traitement des données, j’espère que les</a:t>
            </a:r>
          </a:p>
          <a:p>
            <a:pPr>
              <a:buNone/>
            </a:pPr>
            <a:r>
              <a:rPr lang="fr-FR" dirty="0" smtClean="0"/>
              <a:t>prochains projets m’en offriront.</a:t>
            </a:r>
          </a:p>
          <a:p>
            <a:pPr>
              <a:buNone/>
            </a:pPr>
            <a:endParaRPr lang="fr-FR"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683568" y="260648"/>
            <a:ext cx="7772400" cy="1080120"/>
          </a:xfrm>
        </p:spPr>
        <p:txBody>
          <a:bodyPr/>
          <a:lstStyle/>
          <a:p>
            <a:r>
              <a:rPr lang="fr-FR" b="1" dirty="0" err="1" smtClean="0">
                <a:solidFill>
                  <a:srgbClr val="C00000"/>
                </a:solidFill>
              </a:rPr>
              <a:t>Exucative</a:t>
            </a:r>
            <a:r>
              <a:rPr lang="fr-FR" b="1" dirty="0" smtClean="0">
                <a:solidFill>
                  <a:srgbClr val="C00000"/>
                </a:solidFill>
              </a:rPr>
              <a:t> </a:t>
            </a:r>
            <a:r>
              <a:rPr lang="fr-FR" b="1" dirty="0" err="1" smtClean="0">
                <a:solidFill>
                  <a:srgbClr val="C00000"/>
                </a:solidFill>
              </a:rPr>
              <a:t>Summary</a:t>
            </a:r>
            <a:endParaRPr lang="fr-FR" b="1" dirty="0">
              <a:solidFill>
                <a:srgbClr val="FF0000"/>
              </a:solidFill>
            </a:endParaRPr>
          </a:p>
        </p:txBody>
      </p:sp>
      <p:sp>
        <p:nvSpPr>
          <p:cNvPr id="3" name="Sous-titre 2"/>
          <p:cNvSpPr>
            <a:spLocks noGrp="1"/>
          </p:cNvSpPr>
          <p:nvPr>
            <p:ph type="subTitle" idx="1"/>
          </p:nvPr>
        </p:nvSpPr>
        <p:spPr>
          <a:xfrm>
            <a:off x="179512" y="1268760"/>
            <a:ext cx="8856984" cy="5472608"/>
          </a:xfrm>
        </p:spPr>
        <p:txBody>
          <a:bodyPr>
            <a:normAutofit fontScale="77500" lnSpcReduction="20000"/>
          </a:bodyPr>
          <a:lstStyle/>
          <a:p>
            <a:pPr algn="l"/>
            <a:r>
              <a:rPr lang="fr-FR" sz="2300" dirty="0" smtClean="0">
                <a:solidFill>
                  <a:schemeClr val="tx1"/>
                </a:solidFill>
              </a:rPr>
              <a:t>En 2017, </a:t>
            </a:r>
            <a:r>
              <a:rPr lang="fr-FR" sz="2300" b="1" dirty="0" smtClean="0">
                <a:solidFill>
                  <a:schemeClr val="tx1"/>
                </a:solidFill>
              </a:rPr>
              <a:t>9 millions </a:t>
            </a:r>
            <a:r>
              <a:rPr lang="fr-FR" sz="2300" dirty="0" smtClean="0">
                <a:solidFill>
                  <a:schemeClr val="tx1"/>
                </a:solidFill>
              </a:rPr>
              <a:t>de personnes meurent de faim et  </a:t>
            </a:r>
            <a:r>
              <a:rPr lang="fr-FR" sz="2300" b="1" dirty="0" smtClean="0">
                <a:solidFill>
                  <a:schemeClr val="tx1"/>
                </a:solidFill>
              </a:rPr>
              <a:t>810 millions </a:t>
            </a:r>
            <a:r>
              <a:rPr lang="fr-FR" sz="2300" dirty="0" smtClean="0">
                <a:solidFill>
                  <a:schemeClr val="tx1"/>
                </a:solidFill>
              </a:rPr>
              <a:t>de personnes sont </a:t>
            </a:r>
          </a:p>
          <a:p>
            <a:pPr algn="l"/>
            <a:r>
              <a:rPr lang="fr-FR" sz="2300" dirty="0" smtClean="0">
                <a:solidFill>
                  <a:schemeClr val="tx1"/>
                </a:solidFill>
              </a:rPr>
              <a:t>sous-alimentées… </a:t>
            </a:r>
          </a:p>
          <a:p>
            <a:pPr algn="l"/>
            <a:r>
              <a:rPr lang="fr-FR" sz="2300" dirty="0" smtClean="0">
                <a:solidFill>
                  <a:schemeClr val="tx1"/>
                </a:solidFill>
              </a:rPr>
              <a:t>Et ce nombre est en </a:t>
            </a:r>
            <a:r>
              <a:rPr lang="fr-FR" sz="2300" b="1" dirty="0" smtClean="0">
                <a:solidFill>
                  <a:schemeClr val="tx1"/>
                </a:solidFill>
              </a:rPr>
              <a:t>augmentation</a:t>
            </a:r>
            <a:r>
              <a:rPr lang="fr-FR" sz="2300" dirty="0" smtClean="0">
                <a:solidFill>
                  <a:schemeClr val="tx1"/>
                </a:solidFill>
              </a:rPr>
              <a:t> ces dernières années !</a:t>
            </a:r>
            <a:endParaRPr lang="fr-FR" sz="2300" dirty="0">
              <a:solidFill>
                <a:schemeClr val="tx1"/>
              </a:solidFill>
            </a:endParaRPr>
          </a:p>
          <a:p>
            <a:pPr algn="l"/>
            <a:endParaRPr lang="fr-FR" sz="1800" dirty="0">
              <a:solidFill>
                <a:schemeClr val="tx1"/>
              </a:solidFill>
            </a:endParaRPr>
          </a:p>
          <a:p>
            <a:pPr algn="l"/>
            <a:endParaRPr lang="fr-FR" sz="1800" dirty="0" smtClean="0">
              <a:solidFill>
                <a:schemeClr val="tx1"/>
              </a:solidFill>
            </a:endParaRPr>
          </a:p>
          <a:p>
            <a:pPr algn="l"/>
            <a:endParaRPr lang="fr-FR" sz="1800" dirty="0">
              <a:solidFill>
                <a:schemeClr val="tx1"/>
              </a:solidFill>
            </a:endParaRPr>
          </a:p>
          <a:p>
            <a:pPr algn="l"/>
            <a:endParaRPr lang="fr-FR" sz="1800" dirty="0" smtClean="0">
              <a:solidFill>
                <a:schemeClr val="tx1"/>
              </a:solidFill>
            </a:endParaRPr>
          </a:p>
          <a:p>
            <a:pPr algn="l"/>
            <a:endParaRPr lang="fr-FR" sz="1800" dirty="0">
              <a:solidFill>
                <a:schemeClr val="tx1"/>
              </a:solidFill>
            </a:endParaRPr>
          </a:p>
          <a:p>
            <a:pPr algn="l"/>
            <a:endParaRPr lang="fr-FR" sz="1800" dirty="0" smtClean="0">
              <a:solidFill>
                <a:schemeClr val="tx1"/>
              </a:solidFill>
            </a:endParaRPr>
          </a:p>
          <a:p>
            <a:pPr algn="l"/>
            <a:endParaRPr lang="fr-FR" sz="1800" b="1" u="sng" dirty="0" smtClean="0">
              <a:solidFill>
                <a:schemeClr val="tx1"/>
              </a:solidFill>
            </a:endParaRPr>
          </a:p>
          <a:p>
            <a:pPr algn="l"/>
            <a:endParaRPr lang="fr-FR" sz="2400" b="1" dirty="0" smtClean="0">
              <a:solidFill>
                <a:schemeClr val="tx1"/>
              </a:solidFill>
            </a:endParaRPr>
          </a:p>
          <a:p>
            <a:pPr algn="l"/>
            <a:endParaRPr lang="fr-FR" sz="2400" b="1" dirty="0" smtClean="0">
              <a:solidFill>
                <a:schemeClr val="tx1"/>
              </a:solidFill>
            </a:endParaRPr>
          </a:p>
          <a:p>
            <a:pPr algn="l"/>
            <a:endParaRPr lang="fr-FR" sz="2400" b="1" dirty="0" smtClean="0">
              <a:solidFill>
                <a:schemeClr val="tx1"/>
              </a:solidFill>
            </a:endParaRPr>
          </a:p>
          <a:p>
            <a:pPr algn="l"/>
            <a:r>
              <a:rPr lang="fr-FR" sz="2400" b="1" dirty="0" smtClean="0">
                <a:solidFill>
                  <a:schemeClr val="tx1"/>
                </a:solidFill>
              </a:rPr>
              <a:t>Les différentes causes de la faim</a:t>
            </a:r>
          </a:p>
          <a:p>
            <a:pPr algn="l">
              <a:buFont typeface="Arial" pitchFamily="34" charset="0"/>
              <a:buChar char="•"/>
            </a:pPr>
            <a:r>
              <a:rPr lang="fr-FR" sz="2400" b="1" dirty="0" smtClean="0">
                <a:solidFill>
                  <a:schemeClr val="tx1"/>
                </a:solidFill>
              </a:rPr>
              <a:t> </a:t>
            </a:r>
            <a:r>
              <a:rPr lang="fr-FR" sz="2400" dirty="0" smtClean="0">
                <a:solidFill>
                  <a:schemeClr val="tx1"/>
                </a:solidFill>
              </a:rPr>
              <a:t>L’augmentation de la population</a:t>
            </a:r>
          </a:p>
          <a:p>
            <a:pPr algn="l">
              <a:buFont typeface="Arial" pitchFamily="34" charset="0"/>
              <a:buChar char="•"/>
            </a:pPr>
            <a:r>
              <a:rPr lang="fr-FR" sz="2300" dirty="0" smtClean="0">
                <a:solidFill>
                  <a:schemeClr val="tx1"/>
                </a:solidFill>
              </a:rPr>
              <a:t> Les changements climatiques</a:t>
            </a:r>
          </a:p>
          <a:p>
            <a:pPr algn="l">
              <a:buFont typeface="Arial" pitchFamily="34" charset="0"/>
              <a:buChar char="•"/>
            </a:pPr>
            <a:r>
              <a:rPr lang="fr-FR" sz="2300" dirty="0" smtClean="0">
                <a:solidFill>
                  <a:schemeClr val="tx1"/>
                </a:solidFill>
              </a:rPr>
              <a:t> La pauvreté</a:t>
            </a:r>
          </a:p>
          <a:p>
            <a:pPr algn="l">
              <a:buFont typeface="Arial" pitchFamily="34" charset="0"/>
              <a:buChar char="•"/>
            </a:pPr>
            <a:r>
              <a:rPr lang="fr-FR" sz="2300" dirty="0" smtClean="0">
                <a:solidFill>
                  <a:schemeClr val="tx1"/>
                </a:solidFill>
              </a:rPr>
              <a:t> La spéculation</a:t>
            </a:r>
          </a:p>
          <a:p>
            <a:pPr algn="l">
              <a:buFont typeface="Arial" pitchFamily="34" charset="0"/>
              <a:buChar char="•"/>
            </a:pPr>
            <a:r>
              <a:rPr lang="fr-FR" sz="2300" dirty="0" smtClean="0">
                <a:solidFill>
                  <a:schemeClr val="tx1"/>
                </a:solidFill>
              </a:rPr>
              <a:t> L’accaparement des terres</a:t>
            </a:r>
          </a:p>
          <a:p>
            <a:pPr algn="l">
              <a:buFont typeface="Arial" pitchFamily="34" charset="0"/>
              <a:buChar char="•"/>
            </a:pPr>
            <a:r>
              <a:rPr lang="fr-FR" sz="2300" dirty="0" smtClean="0">
                <a:solidFill>
                  <a:schemeClr val="tx1"/>
                </a:solidFill>
              </a:rPr>
              <a:t> Les guerres</a:t>
            </a:r>
          </a:p>
          <a:p>
            <a:pPr algn="l">
              <a:buFont typeface="Arial" pitchFamily="34" charset="0"/>
              <a:buChar char="•"/>
            </a:pPr>
            <a:r>
              <a:rPr lang="fr-FR" sz="2300" dirty="0" smtClean="0">
                <a:solidFill>
                  <a:schemeClr val="tx1"/>
                </a:solidFill>
              </a:rPr>
              <a:t> Les politiques agricoles </a:t>
            </a:r>
            <a:endParaRPr lang="fr-FR" sz="2300" b="1" u="sng" dirty="0" smtClean="0">
              <a:solidFill>
                <a:schemeClr val="tx1"/>
              </a:solidFill>
            </a:endParaRPr>
          </a:p>
          <a:p>
            <a:pPr algn="l"/>
            <a:endParaRPr lang="fr-FR" sz="2000" dirty="0" smtClean="0">
              <a:solidFill>
                <a:schemeClr val="tx1"/>
              </a:solidFill>
            </a:endParaRPr>
          </a:p>
          <a:p>
            <a:pPr algn="l"/>
            <a:endParaRPr lang="fr-FR" sz="2000" dirty="0" smtClean="0">
              <a:solidFill>
                <a:schemeClr val="tx1"/>
              </a:solidFill>
            </a:endParaRPr>
          </a:p>
          <a:p>
            <a:pPr algn="l"/>
            <a:endParaRPr lang="fr-FR" sz="2000" dirty="0">
              <a:solidFill>
                <a:schemeClr val="tx1"/>
              </a:solidFill>
            </a:endParaRPr>
          </a:p>
        </p:txBody>
      </p:sp>
      <p:graphicFrame>
        <p:nvGraphicFramePr>
          <p:cNvPr id="5" name="Graphique 4"/>
          <p:cNvGraphicFramePr/>
          <p:nvPr/>
        </p:nvGraphicFramePr>
        <p:xfrm>
          <a:off x="755576" y="2204864"/>
          <a:ext cx="7416824" cy="2088232"/>
        </p:xfrm>
        <a:graphic>
          <a:graphicData uri="http://schemas.openxmlformats.org/drawingml/2006/chart">
            <c:chart xmlns:c="http://schemas.openxmlformats.org/drawingml/2006/chart" xmlns:r="http://schemas.openxmlformats.org/officeDocument/2006/relationships" r:id="rId3"/>
          </a:graphicData>
        </a:graphic>
      </p:graphicFrame>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683568" y="188641"/>
            <a:ext cx="7772400" cy="936104"/>
          </a:xfrm>
        </p:spPr>
        <p:txBody>
          <a:bodyPr>
            <a:normAutofit fontScale="90000"/>
          </a:bodyPr>
          <a:lstStyle/>
          <a:p>
            <a:r>
              <a:rPr lang="fr-FR" sz="3800" b="1" dirty="0" smtClean="0"/>
              <a:t/>
            </a:r>
            <a:br>
              <a:rPr lang="fr-FR" sz="3800" b="1" dirty="0" smtClean="0"/>
            </a:br>
            <a:r>
              <a:rPr lang="fr-FR" sz="3800" b="1" dirty="0" smtClean="0"/>
              <a:t>La disponibilité alimentaire est très déséquilibrée</a:t>
            </a:r>
            <a:br>
              <a:rPr lang="fr-FR" sz="3800" b="1" dirty="0" smtClean="0"/>
            </a:br>
            <a:endParaRPr lang="fr-FR" b="1" dirty="0"/>
          </a:p>
        </p:txBody>
      </p:sp>
      <p:sp>
        <p:nvSpPr>
          <p:cNvPr id="7" name="Sous-titre 6"/>
          <p:cNvSpPr>
            <a:spLocks noGrp="1"/>
          </p:cNvSpPr>
          <p:nvPr>
            <p:ph type="subTitle" idx="1"/>
          </p:nvPr>
        </p:nvSpPr>
        <p:spPr>
          <a:xfrm>
            <a:off x="179512" y="980728"/>
            <a:ext cx="8640960" cy="5472608"/>
          </a:xfrm>
        </p:spPr>
        <p:txBody>
          <a:bodyPr>
            <a:normAutofit/>
          </a:bodyPr>
          <a:lstStyle/>
          <a:p>
            <a:endParaRPr lang="fr-FR" sz="1600" u="sng" dirty="0" smtClean="0">
              <a:solidFill>
                <a:schemeClr val="tx1"/>
              </a:solidFill>
            </a:endParaRPr>
          </a:p>
          <a:p>
            <a:r>
              <a:rPr lang="fr-FR" sz="1600" u="sng" dirty="0" smtClean="0">
                <a:solidFill>
                  <a:schemeClr val="tx1"/>
                </a:solidFill>
              </a:rPr>
              <a:t>Les Belges ont une disponibilité alimentaire plus de deux fois supérieur à celle des centrafricains</a:t>
            </a:r>
            <a:endParaRPr lang="fr-FR" sz="1600" i="1" u="sng" dirty="0" smtClean="0">
              <a:solidFill>
                <a:schemeClr val="tx1"/>
              </a:solidFill>
            </a:endParaRPr>
          </a:p>
          <a:p>
            <a:endParaRPr lang="fr-FR" sz="1600" i="1" u="sng" dirty="0" smtClean="0">
              <a:solidFill>
                <a:schemeClr val="tx1"/>
              </a:solidFill>
            </a:endParaRPr>
          </a:p>
          <a:p>
            <a:endParaRPr lang="fr-FR" sz="1600" i="1" u="sng" dirty="0" smtClean="0">
              <a:solidFill>
                <a:schemeClr val="tx1"/>
              </a:solidFill>
            </a:endParaRPr>
          </a:p>
          <a:p>
            <a:endParaRPr lang="fr-FR" sz="1600" i="1" u="sng" dirty="0" smtClean="0">
              <a:solidFill>
                <a:schemeClr val="tx1"/>
              </a:solidFill>
            </a:endParaRPr>
          </a:p>
          <a:p>
            <a:endParaRPr lang="fr-FR" sz="1600" i="1" u="sng" dirty="0" smtClean="0">
              <a:solidFill>
                <a:schemeClr val="tx1"/>
              </a:solidFill>
            </a:endParaRPr>
          </a:p>
          <a:p>
            <a:endParaRPr lang="fr-FR" sz="1600" i="1" u="sng" dirty="0" smtClean="0">
              <a:solidFill>
                <a:schemeClr val="tx1"/>
              </a:solidFill>
            </a:endParaRPr>
          </a:p>
          <a:p>
            <a:endParaRPr lang="fr-FR" sz="1600" i="1" u="sng" dirty="0" smtClean="0">
              <a:solidFill>
                <a:schemeClr val="tx1"/>
              </a:solidFill>
            </a:endParaRPr>
          </a:p>
          <a:p>
            <a:endParaRPr lang="fr-FR" sz="1600" i="1" u="sng" dirty="0" smtClean="0">
              <a:solidFill>
                <a:schemeClr val="tx1"/>
              </a:solidFill>
            </a:endParaRPr>
          </a:p>
          <a:p>
            <a:endParaRPr lang="fr-FR" sz="1600" i="1" u="sng" dirty="0" smtClean="0">
              <a:solidFill>
                <a:schemeClr val="tx1"/>
              </a:solidFill>
            </a:endParaRPr>
          </a:p>
          <a:p>
            <a:endParaRPr lang="fr-FR" sz="1200" i="1" u="sng" dirty="0" smtClean="0">
              <a:solidFill>
                <a:schemeClr val="tx1"/>
              </a:solidFill>
            </a:endParaRPr>
          </a:p>
          <a:p>
            <a:r>
              <a:rPr lang="fr-FR" sz="1200" i="1" u="sng" dirty="0" smtClean="0">
                <a:solidFill>
                  <a:schemeClr val="tx1"/>
                </a:solidFill>
              </a:rPr>
              <a:t>(Besoin moyen pour un humain : 2300kcal/jour)</a:t>
            </a:r>
          </a:p>
          <a:p>
            <a:r>
              <a:rPr lang="fr-FR" sz="2400" dirty="0" smtClean="0">
                <a:solidFill>
                  <a:schemeClr val="tx1"/>
                </a:solidFill>
              </a:rPr>
              <a:t>Si nourriture équitablement répartie </a:t>
            </a:r>
          </a:p>
          <a:p>
            <a:endParaRPr lang="fr-FR" sz="2400" dirty="0" smtClean="0">
              <a:solidFill>
                <a:schemeClr val="tx1"/>
              </a:solidFill>
            </a:endParaRPr>
          </a:p>
          <a:p>
            <a:r>
              <a:rPr lang="fr-FR" sz="2400" dirty="0" smtClean="0">
                <a:solidFill>
                  <a:schemeClr val="tx1"/>
                </a:solidFill>
              </a:rPr>
              <a:t>On nourrit près de une fois et demie la population mondiale</a:t>
            </a:r>
          </a:p>
          <a:p>
            <a:endParaRPr lang="fr-FR" sz="1600" i="1" u="sng" dirty="0" smtClean="0">
              <a:solidFill>
                <a:schemeClr val="tx1"/>
              </a:solidFill>
            </a:endParaRPr>
          </a:p>
        </p:txBody>
      </p:sp>
      <p:graphicFrame>
        <p:nvGraphicFramePr>
          <p:cNvPr id="6" name="Espace réservé du contenu 5"/>
          <p:cNvGraphicFramePr>
            <a:graphicFrameLocks noGrp="1"/>
          </p:cNvGraphicFramePr>
          <p:nvPr>
            <p:ph idx="4294967295"/>
          </p:nvPr>
        </p:nvGraphicFramePr>
        <p:xfrm>
          <a:off x="3059832" y="1628800"/>
          <a:ext cx="3024336" cy="2366400"/>
        </p:xfrm>
        <a:graphic>
          <a:graphicData uri="http://schemas.openxmlformats.org/drawingml/2006/table">
            <a:tbl>
              <a:tblPr firstRow="1" bandRow="1">
                <a:tableStyleId>{5C22544A-7EE6-4342-B048-85BDC9FD1C3A}</a:tableStyleId>
              </a:tblPr>
              <a:tblGrid>
                <a:gridCol w="1512168"/>
                <a:gridCol w="1512168"/>
              </a:tblGrid>
              <a:tr h="355441">
                <a:tc>
                  <a:txBody>
                    <a:bodyPr/>
                    <a:lstStyle/>
                    <a:p>
                      <a:pPr algn="l" fontAlgn="b">
                        <a:lnSpc>
                          <a:spcPct val="100000"/>
                        </a:lnSpc>
                      </a:pPr>
                      <a:r>
                        <a:rPr lang="fr-FR" sz="1000" b="1" i="0" u="none" strike="noStrike" normalizeH="0" baseline="0" dirty="0" smtClean="0">
                          <a:solidFill>
                            <a:srgbClr val="FFFFFF"/>
                          </a:solidFill>
                          <a:latin typeface="+mn-lt"/>
                        </a:rPr>
                        <a:t>Pays</a:t>
                      </a:r>
                      <a:endParaRPr lang="fr-FR" sz="1000" b="1" i="0" u="none" strike="noStrike" normalizeH="0" baseline="0" dirty="0">
                        <a:solidFill>
                          <a:srgbClr val="FFFFFF"/>
                        </a:solidFill>
                        <a:latin typeface="+mn-lt"/>
                      </a:endParaRPr>
                    </a:p>
                  </a:txBody>
                  <a:tcPr marL="90000" marR="90000" marT="46800" marB="46800"/>
                </a:tc>
                <a:tc>
                  <a:txBody>
                    <a:bodyPr/>
                    <a:lstStyle/>
                    <a:p>
                      <a:pPr algn="l" fontAlgn="b">
                        <a:lnSpc>
                          <a:spcPct val="100000"/>
                        </a:lnSpc>
                      </a:pPr>
                      <a:r>
                        <a:rPr lang="fr-FR" sz="1000" b="1" i="0" u="none" strike="noStrike" normalizeH="0" baseline="0" dirty="0" smtClean="0">
                          <a:solidFill>
                            <a:srgbClr val="FFFFFF"/>
                          </a:solidFill>
                          <a:latin typeface="+mn-lt"/>
                        </a:rPr>
                        <a:t>Disponibilité alimentaire en kcal/jour</a:t>
                      </a:r>
                      <a:endParaRPr lang="fr-FR" sz="1000" b="1" i="0" u="none" strike="noStrike" normalizeH="0" baseline="0" dirty="0">
                        <a:solidFill>
                          <a:srgbClr val="FFFFFF"/>
                        </a:solidFill>
                        <a:latin typeface="+mn-lt"/>
                      </a:endParaRPr>
                    </a:p>
                  </a:txBody>
                  <a:tcPr marL="90000" marR="90000" marT="46800" marB="46800"/>
                </a:tc>
              </a:tr>
              <a:tr h="219474">
                <a:tc>
                  <a:txBody>
                    <a:bodyPr/>
                    <a:lstStyle/>
                    <a:p>
                      <a:pPr algn="l" fontAlgn="b">
                        <a:lnSpc>
                          <a:spcPct val="100000"/>
                        </a:lnSpc>
                      </a:pPr>
                      <a:r>
                        <a:rPr lang="fr-FR" sz="1000" b="0" i="0" u="none" strike="noStrike" normalizeH="0" baseline="0" dirty="0">
                          <a:solidFill>
                            <a:srgbClr val="000000"/>
                          </a:solidFill>
                          <a:latin typeface="+mn-lt"/>
                        </a:rPr>
                        <a:t>Belgique</a:t>
                      </a:r>
                    </a:p>
                  </a:txBody>
                  <a:tcPr marL="90000" marR="90000" marT="46800" marB="46800"/>
                </a:tc>
                <a:tc>
                  <a:txBody>
                    <a:bodyPr/>
                    <a:lstStyle/>
                    <a:p>
                      <a:pPr algn="l" fontAlgn="b">
                        <a:lnSpc>
                          <a:spcPct val="100000"/>
                        </a:lnSpc>
                      </a:pPr>
                      <a:r>
                        <a:rPr lang="fr-FR" sz="1000" b="0" i="0" u="none" strike="noStrike" normalizeH="0" baseline="0" dirty="0">
                          <a:solidFill>
                            <a:srgbClr val="000000"/>
                          </a:solidFill>
                          <a:latin typeface="+mn-lt"/>
                        </a:rPr>
                        <a:t>3770</a:t>
                      </a:r>
                    </a:p>
                  </a:txBody>
                  <a:tcPr marL="90000" marR="90000" marT="46800" marB="46800"/>
                </a:tc>
              </a:tr>
              <a:tr h="219474">
                <a:tc>
                  <a:txBody>
                    <a:bodyPr/>
                    <a:lstStyle/>
                    <a:p>
                      <a:pPr algn="l" fontAlgn="b">
                        <a:lnSpc>
                          <a:spcPct val="100000"/>
                        </a:lnSpc>
                      </a:pPr>
                      <a:r>
                        <a:rPr lang="fr-FR" sz="1000" b="0" i="0" u="none" strike="noStrike" normalizeH="0" baseline="0" dirty="0">
                          <a:solidFill>
                            <a:srgbClr val="000000"/>
                          </a:solidFill>
                          <a:latin typeface="+mn-lt"/>
                        </a:rPr>
                        <a:t>États-Unis d'Amérique</a:t>
                      </a:r>
                    </a:p>
                  </a:txBody>
                  <a:tcPr marL="90000" marR="90000" marT="46800" marB="46800"/>
                </a:tc>
                <a:tc>
                  <a:txBody>
                    <a:bodyPr/>
                    <a:lstStyle/>
                    <a:p>
                      <a:pPr algn="l" fontAlgn="b">
                        <a:lnSpc>
                          <a:spcPct val="100000"/>
                        </a:lnSpc>
                      </a:pPr>
                      <a:r>
                        <a:rPr lang="fr-FR" sz="1000" b="0" i="0" u="none" strike="noStrike" normalizeH="0" baseline="0" dirty="0">
                          <a:solidFill>
                            <a:srgbClr val="000000"/>
                          </a:solidFill>
                          <a:latin typeface="+mn-lt"/>
                        </a:rPr>
                        <a:t>3762</a:t>
                      </a:r>
                    </a:p>
                  </a:txBody>
                  <a:tcPr marL="90000" marR="90000" marT="46800" marB="46800"/>
                </a:tc>
              </a:tr>
              <a:tr h="219474">
                <a:tc>
                  <a:txBody>
                    <a:bodyPr/>
                    <a:lstStyle/>
                    <a:p>
                      <a:pPr algn="l" fontAlgn="b">
                        <a:lnSpc>
                          <a:spcPct val="100000"/>
                        </a:lnSpc>
                      </a:pPr>
                      <a:r>
                        <a:rPr lang="fr-FR" sz="1000" b="0" i="0" u="none" strike="noStrike" normalizeH="0" baseline="0" dirty="0">
                          <a:solidFill>
                            <a:srgbClr val="000000"/>
                          </a:solidFill>
                          <a:latin typeface="+mn-lt"/>
                        </a:rPr>
                        <a:t>Allemagne</a:t>
                      </a:r>
                    </a:p>
                  </a:txBody>
                  <a:tcPr marL="90000" marR="90000" marT="46800" marB="46800"/>
                </a:tc>
                <a:tc>
                  <a:txBody>
                    <a:bodyPr/>
                    <a:lstStyle/>
                    <a:p>
                      <a:pPr algn="l" fontAlgn="b">
                        <a:lnSpc>
                          <a:spcPct val="100000"/>
                        </a:lnSpc>
                      </a:pPr>
                      <a:r>
                        <a:rPr lang="fr-FR" sz="1000" b="0" i="0" u="none" strike="noStrike" normalizeH="0" baseline="0" dirty="0">
                          <a:solidFill>
                            <a:srgbClr val="000000"/>
                          </a:solidFill>
                          <a:latin typeface="+mn-lt"/>
                        </a:rPr>
                        <a:t>3559</a:t>
                      </a:r>
                    </a:p>
                  </a:txBody>
                  <a:tcPr marL="90000" marR="90000" marT="46800" marB="46800"/>
                </a:tc>
              </a:tr>
              <a:tr h="219474">
                <a:tc>
                  <a:txBody>
                    <a:bodyPr/>
                    <a:lstStyle/>
                    <a:p>
                      <a:pPr algn="l" fontAlgn="b">
                        <a:lnSpc>
                          <a:spcPct val="100000"/>
                        </a:lnSpc>
                      </a:pPr>
                      <a:r>
                        <a:rPr lang="fr-FR" sz="1000" b="0" i="0" u="none" strike="noStrike" normalizeH="0" baseline="0" dirty="0">
                          <a:solidFill>
                            <a:srgbClr val="000000"/>
                          </a:solidFill>
                          <a:latin typeface="+mn-lt"/>
                        </a:rPr>
                        <a:t>France</a:t>
                      </a:r>
                    </a:p>
                  </a:txBody>
                  <a:tcPr marL="90000" marR="90000" marT="46800" marB="46800"/>
                </a:tc>
                <a:tc>
                  <a:txBody>
                    <a:bodyPr/>
                    <a:lstStyle/>
                    <a:p>
                      <a:pPr algn="l" fontAlgn="b">
                        <a:lnSpc>
                          <a:spcPct val="100000"/>
                        </a:lnSpc>
                      </a:pPr>
                      <a:r>
                        <a:rPr lang="fr-FR" sz="1000" b="0" i="0" u="none" strike="noStrike" normalizeH="0" baseline="0" dirty="0" smtClean="0">
                          <a:solidFill>
                            <a:srgbClr val="000000"/>
                          </a:solidFill>
                          <a:latin typeface="+mn-lt"/>
                        </a:rPr>
                        <a:t>3556</a:t>
                      </a:r>
                      <a:endParaRPr lang="fr-FR" sz="1000" b="0" i="0" u="none" strike="noStrike" normalizeH="0" baseline="0" dirty="0">
                        <a:solidFill>
                          <a:srgbClr val="000000"/>
                        </a:solidFill>
                        <a:latin typeface="+mn-lt"/>
                      </a:endParaRPr>
                    </a:p>
                  </a:txBody>
                  <a:tcPr marL="90000" marR="90000" marT="46800" marB="46800"/>
                </a:tc>
              </a:tr>
              <a:tr h="201776">
                <a:tc>
                  <a:txBody>
                    <a:bodyPr/>
                    <a:lstStyle/>
                    <a:p>
                      <a:pPr marL="0" marR="0" indent="0" algn="l" defTabSz="914400" rtl="0" eaLnBrk="1" fontAlgn="b" latinLnBrk="0" hangingPunct="1">
                        <a:lnSpc>
                          <a:spcPct val="100000"/>
                        </a:lnSpc>
                        <a:spcBef>
                          <a:spcPts val="0"/>
                        </a:spcBef>
                        <a:spcAft>
                          <a:spcPts val="0"/>
                        </a:spcAft>
                        <a:buClrTx/>
                        <a:buSzTx/>
                        <a:buFontTx/>
                        <a:buNone/>
                        <a:tabLst/>
                        <a:defRPr/>
                      </a:pPr>
                      <a:r>
                        <a:rPr lang="fr-FR" sz="1000" b="0" i="0" u="none" strike="noStrike" smtClean="0">
                          <a:solidFill>
                            <a:srgbClr val="000000"/>
                          </a:solidFill>
                          <a:latin typeface="+mn-lt"/>
                        </a:rPr>
                        <a:t>Zambie</a:t>
                      </a:r>
                      <a:endParaRPr lang="fr-FR" sz="1000" b="0" i="0" u="none" strike="noStrike" dirty="0">
                        <a:solidFill>
                          <a:srgbClr val="000000"/>
                        </a:solidFill>
                        <a:latin typeface="Calibri"/>
                      </a:endParaRPr>
                    </a:p>
                  </a:txBody>
                  <a:tcPr marL="90000" marR="90000" marT="46800" marB="46800">
                    <a:solidFill>
                      <a:srgbClr val="FF0000">
                        <a:alpha val="49000"/>
                      </a:srgbClr>
                    </a:solidFill>
                  </a:tcPr>
                </a:tc>
                <a:tc>
                  <a:txBody>
                    <a:bodyPr/>
                    <a:lstStyle/>
                    <a:p>
                      <a:pPr marL="0" marR="0" indent="0" algn="l" defTabSz="914400" rtl="0" eaLnBrk="1" fontAlgn="b" latinLnBrk="0" hangingPunct="1">
                        <a:lnSpc>
                          <a:spcPct val="100000"/>
                        </a:lnSpc>
                        <a:spcBef>
                          <a:spcPts val="0"/>
                        </a:spcBef>
                        <a:spcAft>
                          <a:spcPts val="0"/>
                        </a:spcAft>
                        <a:buClrTx/>
                        <a:buSzTx/>
                        <a:buFontTx/>
                        <a:buNone/>
                        <a:tabLst/>
                        <a:defRPr/>
                      </a:pPr>
                      <a:r>
                        <a:rPr lang="fr-FR" sz="1000" b="0" i="0" u="none" strike="noStrike" dirty="0" smtClean="0">
                          <a:solidFill>
                            <a:srgbClr val="000000"/>
                          </a:solidFill>
                          <a:latin typeface="+mn-lt"/>
                        </a:rPr>
                        <a:t>2008</a:t>
                      </a:r>
                    </a:p>
                  </a:txBody>
                  <a:tcPr marL="90000" marR="90000" marT="46800" marB="46800">
                    <a:solidFill>
                      <a:srgbClr val="FF0000">
                        <a:alpha val="49000"/>
                      </a:srgbClr>
                    </a:solidFill>
                  </a:tcPr>
                </a:tc>
              </a:tr>
              <a:tr h="206375">
                <a:tc>
                  <a:txBody>
                    <a:bodyPr/>
                    <a:lstStyle/>
                    <a:p>
                      <a:pPr marL="0" marR="0" indent="0" algn="l" defTabSz="914400" rtl="0" eaLnBrk="1" fontAlgn="b" latinLnBrk="0" hangingPunct="1">
                        <a:lnSpc>
                          <a:spcPct val="100000"/>
                        </a:lnSpc>
                        <a:spcBef>
                          <a:spcPts val="0"/>
                        </a:spcBef>
                        <a:spcAft>
                          <a:spcPts val="0"/>
                        </a:spcAft>
                        <a:buClrTx/>
                        <a:buSzTx/>
                        <a:buFontTx/>
                        <a:buNone/>
                        <a:tabLst/>
                        <a:defRPr/>
                      </a:pPr>
                      <a:r>
                        <a:rPr lang="fr-FR" sz="1000" b="0" i="0" u="none" strike="noStrike" dirty="0" smtClean="0">
                          <a:solidFill>
                            <a:srgbClr val="000000"/>
                          </a:solidFill>
                          <a:latin typeface="+mn-lt"/>
                        </a:rPr>
                        <a:t>Afghanistan</a:t>
                      </a:r>
                    </a:p>
                  </a:txBody>
                  <a:tcPr marL="90000" marR="90000" marT="46800" marB="46800">
                    <a:solidFill>
                      <a:srgbClr val="C00000">
                        <a:alpha val="49000"/>
                      </a:srgbClr>
                    </a:solidFill>
                  </a:tcPr>
                </a:tc>
                <a:tc>
                  <a:txBody>
                    <a:bodyPr/>
                    <a:lstStyle/>
                    <a:p>
                      <a:pPr marL="0" marR="0" indent="0" algn="l" defTabSz="914400" rtl="0" eaLnBrk="1" fontAlgn="b" latinLnBrk="0" hangingPunct="1">
                        <a:lnSpc>
                          <a:spcPct val="100000"/>
                        </a:lnSpc>
                        <a:spcBef>
                          <a:spcPts val="0"/>
                        </a:spcBef>
                        <a:spcAft>
                          <a:spcPts val="0"/>
                        </a:spcAft>
                        <a:buClrTx/>
                        <a:buSzTx/>
                        <a:buFontTx/>
                        <a:buNone/>
                        <a:tabLst/>
                        <a:defRPr/>
                      </a:pPr>
                      <a:r>
                        <a:rPr lang="fr-FR" sz="1000" b="0" i="0" u="none" strike="noStrike" dirty="0" smtClean="0">
                          <a:solidFill>
                            <a:srgbClr val="000000"/>
                          </a:solidFill>
                          <a:latin typeface="+mn-lt"/>
                        </a:rPr>
                        <a:t>1997</a:t>
                      </a:r>
                    </a:p>
                  </a:txBody>
                  <a:tcPr marL="90000" marR="90000" marT="46800" marB="46800">
                    <a:solidFill>
                      <a:srgbClr val="C00000">
                        <a:alpha val="49000"/>
                      </a:srgbClr>
                    </a:solidFill>
                  </a:tcPr>
                </a:tc>
              </a:tr>
              <a:tr h="219474">
                <a:tc>
                  <a:txBody>
                    <a:bodyPr/>
                    <a:lstStyle/>
                    <a:p>
                      <a:pPr algn="l" fontAlgn="b"/>
                      <a:r>
                        <a:rPr lang="fr-FR" sz="1000" b="0" i="0" u="none" strike="noStrike" dirty="0" smtClean="0">
                          <a:solidFill>
                            <a:srgbClr val="000000"/>
                          </a:solidFill>
                          <a:latin typeface="+mn-lt"/>
                        </a:rPr>
                        <a:t>Madagascar</a:t>
                      </a:r>
                      <a:endParaRPr lang="fr-FR" sz="1000" b="0" i="0" u="none" strike="noStrike" dirty="0">
                        <a:solidFill>
                          <a:srgbClr val="000000"/>
                        </a:solidFill>
                        <a:latin typeface="Calibri"/>
                      </a:endParaRPr>
                    </a:p>
                  </a:txBody>
                  <a:tcPr marL="90000" marR="90000" marT="46800" marB="46800">
                    <a:solidFill>
                      <a:srgbClr val="FF0000">
                        <a:alpha val="49000"/>
                      </a:srgbClr>
                    </a:solidFill>
                  </a:tcPr>
                </a:tc>
                <a:tc>
                  <a:txBody>
                    <a:bodyPr/>
                    <a:lstStyle/>
                    <a:p>
                      <a:pPr algn="l" fontAlgn="b"/>
                      <a:r>
                        <a:rPr lang="fr-FR" sz="1000" b="0" i="0" u="none" strike="noStrike" dirty="0" smtClean="0">
                          <a:solidFill>
                            <a:srgbClr val="000000"/>
                          </a:solidFill>
                          <a:latin typeface="+mn-lt"/>
                        </a:rPr>
                        <a:t>1901</a:t>
                      </a:r>
                      <a:endParaRPr lang="fr-FR" sz="1000" b="0" i="0" u="none" strike="noStrike" dirty="0">
                        <a:solidFill>
                          <a:srgbClr val="000000"/>
                        </a:solidFill>
                        <a:latin typeface="Calibri"/>
                      </a:endParaRPr>
                    </a:p>
                  </a:txBody>
                  <a:tcPr marL="90000" marR="90000" marT="46800" marB="46800">
                    <a:solidFill>
                      <a:srgbClr val="FF0000">
                        <a:alpha val="49000"/>
                      </a:srgbClr>
                    </a:solidFill>
                  </a:tcPr>
                </a:tc>
              </a:tr>
              <a:tr h="219474">
                <a:tc>
                  <a:txBody>
                    <a:bodyPr/>
                    <a:lstStyle/>
                    <a:p>
                      <a:pPr algn="l" fontAlgn="b"/>
                      <a:r>
                        <a:rPr lang="fr-FR" sz="1000" b="0" i="0" u="none" strike="noStrike" dirty="0" smtClean="0">
                          <a:solidFill>
                            <a:srgbClr val="000000"/>
                          </a:solidFill>
                          <a:latin typeface="+mn-lt"/>
                        </a:rPr>
                        <a:t>République centrafricaine</a:t>
                      </a:r>
                      <a:endParaRPr lang="fr-FR" sz="1000" b="0" i="0" u="none" strike="noStrike" dirty="0">
                        <a:solidFill>
                          <a:srgbClr val="000000"/>
                        </a:solidFill>
                        <a:latin typeface="Calibri"/>
                      </a:endParaRPr>
                    </a:p>
                  </a:txBody>
                  <a:tcPr marL="90000" marR="90000" marT="46800" marB="46800">
                    <a:solidFill>
                      <a:srgbClr val="C00000">
                        <a:alpha val="49000"/>
                      </a:srgbClr>
                    </a:solidFill>
                  </a:tcPr>
                </a:tc>
                <a:tc>
                  <a:txBody>
                    <a:bodyPr/>
                    <a:lstStyle/>
                    <a:p>
                      <a:pPr algn="l" fontAlgn="b"/>
                      <a:r>
                        <a:rPr lang="fr-FR" sz="1000" b="0" i="0" u="none" strike="noStrike" smtClean="0">
                          <a:solidFill>
                            <a:srgbClr val="000000"/>
                          </a:solidFill>
                          <a:latin typeface="+mn-lt"/>
                        </a:rPr>
                        <a:t>1754</a:t>
                      </a:r>
                      <a:endParaRPr lang="fr-FR" sz="1000" b="0" i="0" u="none" strike="noStrike" dirty="0">
                        <a:solidFill>
                          <a:srgbClr val="000000"/>
                        </a:solidFill>
                        <a:latin typeface="Calibri"/>
                      </a:endParaRPr>
                    </a:p>
                  </a:txBody>
                  <a:tcPr marL="90000" marR="90000" marT="46800" marB="46800">
                    <a:solidFill>
                      <a:srgbClr val="C00000">
                        <a:alpha val="49000"/>
                      </a:srgbClr>
                    </a:solidFill>
                  </a:tcPr>
                </a:tc>
              </a:tr>
            </a:tbl>
          </a:graphicData>
        </a:graphic>
      </p:graphicFrame>
      <p:sp>
        <p:nvSpPr>
          <p:cNvPr id="5" name="Flèche vers le bas 4"/>
          <p:cNvSpPr/>
          <p:nvPr/>
        </p:nvSpPr>
        <p:spPr>
          <a:xfrm>
            <a:off x="4283968" y="4797152"/>
            <a:ext cx="360040" cy="57606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8" name="Image 7" descr="14944388-enfants-de-plus-de-dessin-planète-sur-fond-blanc-vecteur.jpg"/>
          <p:cNvPicPr>
            <a:picLocks noChangeAspect="1"/>
          </p:cNvPicPr>
          <p:nvPr/>
        </p:nvPicPr>
        <p:blipFill>
          <a:blip r:embed="rId3" cstate="print"/>
          <a:stretch>
            <a:fillRect/>
          </a:stretch>
        </p:blipFill>
        <p:spPr>
          <a:xfrm>
            <a:off x="3131840" y="5628325"/>
            <a:ext cx="1440160" cy="1229675"/>
          </a:xfrm>
          <a:prstGeom prst="rect">
            <a:avLst/>
          </a:prstGeom>
        </p:spPr>
      </p:pic>
      <p:pic>
        <p:nvPicPr>
          <p:cNvPr id="9" name="Image 8" descr="14944388-enfants-de-plus-de-dessin-planète-sur-fond-blanc-vecteur.jpg"/>
          <p:cNvPicPr>
            <a:picLocks noChangeAspect="1"/>
          </p:cNvPicPr>
          <p:nvPr/>
        </p:nvPicPr>
        <p:blipFill>
          <a:blip r:embed="rId3" cstate="print"/>
          <a:srcRect r="55000"/>
          <a:stretch>
            <a:fillRect/>
          </a:stretch>
        </p:blipFill>
        <p:spPr>
          <a:xfrm>
            <a:off x="4572000" y="5628325"/>
            <a:ext cx="648072" cy="1229675"/>
          </a:xfrm>
          <a:prstGeom prst="rect">
            <a:avLst/>
          </a:prstGeom>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 7" descr="14944388-enfants-de-plus-de-dessin-planète-sur-fond-blanc-vecteur.jpg"/>
          <p:cNvPicPr>
            <a:picLocks noChangeAspect="1"/>
          </p:cNvPicPr>
          <p:nvPr/>
        </p:nvPicPr>
        <p:blipFill>
          <a:blip r:embed="rId3" cstate="print"/>
          <a:stretch>
            <a:fillRect/>
          </a:stretch>
        </p:blipFill>
        <p:spPr>
          <a:xfrm>
            <a:off x="3131840" y="5628325"/>
            <a:ext cx="1440160" cy="1229675"/>
          </a:xfrm>
          <a:prstGeom prst="rect">
            <a:avLst/>
          </a:prstGeom>
        </p:spPr>
      </p:pic>
      <p:sp>
        <p:nvSpPr>
          <p:cNvPr id="2" name="Titre 1"/>
          <p:cNvSpPr>
            <a:spLocks noGrp="1"/>
          </p:cNvSpPr>
          <p:nvPr>
            <p:ph type="title"/>
          </p:nvPr>
        </p:nvSpPr>
        <p:spPr>
          <a:xfrm>
            <a:off x="457200" y="274638"/>
            <a:ext cx="8229600" cy="778098"/>
          </a:xfrm>
        </p:spPr>
        <p:txBody>
          <a:bodyPr>
            <a:normAutofit/>
          </a:bodyPr>
          <a:lstStyle/>
          <a:p>
            <a:r>
              <a:rPr lang="fr-FR" sz="3400" b="1" dirty="0" smtClean="0">
                <a:solidFill>
                  <a:schemeClr val="tx1"/>
                </a:solidFill>
              </a:rPr>
              <a:t>La production trop importante de viande</a:t>
            </a:r>
            <a:endParaRPr lang="fr-FR" sz="3400" b="1" dirty="0"/>
          </a:p>
        </p:txBody>
      </p:sp>
      <p:sp>
        <p:nvSpPr>
          <p:cNvPr id="3" name="Espace réservé du contenu 2"/>
          <p:cNvSpPr>
            <a:spLocks noGrp="1"/>
          </p:cNvSpPr>
          <p:nvPr>
            <p:ph idx="1"/>
          </p:nvPr>
        </p:nvSpPr>
        <p:spPr>
          <a:xfrm>
            <a:off x="467544" y="1052736"/>
            <a:ext cx="8229600" cy="5616624"/>
          </a:xfrm>
        </p:spPr>
        <p:txBody>
          <a:bodyPr>
            <a:normAutofit/>
          </a:bodyPr>
          <a:lstStyle/>
          <a:p>
            <a:pPr algn="ctr">
              <a:buNone/>
            </a:pPr>
            <a:endParaRPr lang="fr-FR" sz="2800" dirty="0" smtClean="0"/>
          </a:p>
          <a:p>
            <a:pPr>
              <a:buNone/>
            </a:pPr>
            <a:endParaRPr lang="fr-FR" sz="2800" dirty="0" smtClean="0"/>
          </a:p>
          <a:p>
            <a:pPr>
              <a:buNone/>
            </a:pPr>
            <a:endParaRPr lang="fr-FR" sz="2800" dirty="0" smtClean="0"/>
          </a:p>
          <a:p>
            <a:pPr>
              <a:buNone/>
            </a:pPr>
            <a:endParaRPr lang="fr-FR" sz="2800" dirty="0" smtClean="0"/>
          </a:p>
          <a:p>
            <a:pPr>
              <a:buNone/>
            </a:pPr>
            <a:endParaRPr lang="fr-FR" sz="2800" dirty="0" smtClean="0"/>
          </a:p>
          <a:p>
            <a:pPr algn="ctr">
              <a:buNone/>
            </a:pPr>
            <a:r>
              <a:rPr lang="fr-FR" sz="2800" dirty="0" smtClean="0"/>
              <a:t>Si végétaux produits pour alimentation utilisés</a:t>
            </a:r>
          </a:p>
          <a:p>
            <a:pPr algn="ctr">
              <a:buNone/>
            </a:pPr>
            <a:r>
              <a:rPr lang="fr-FR" sz="2800" dirty="0" smtClean="0"/>
              <a:t>uniquement pour les humains </a:t>
            </a:r>
          </a:p>
          <a:p>
            <a:pPr algn="ctr">
              <a:buNone/>
            </a:pPr>
            <a:endParaRPr lang="fr-FR" sz="2800" dirty="0" smtClean="0"/>
          </a:p>
          <a:p>
            <a:pPr algn="ctr">
              <a:buNone/>
            </a:pPr>
            <a:r>
              <a:rPr lang="fr-FR" sz="2800" dirty="0" smtClean="0"/>
              <a:t>on nourrit près de deux fois la population mondiale </a:t>
            </a:r>
          </a:p>
          <a:p>
            <a:pPr algn="ctr">
              <a:buNone/>
            </a:pPr>
            <a:endParaRPr lang="fr-FR" sz="2800" dirty="0" smtClean="0"/>
          </a:p>
          <a:p>
            <a:pPr algn="ctr">
              <a:buNone/>
            </a:pPr>
            <a:endParaRPr lang="fr-FR" sz="4000" dirty="0" smtClean="0"/>
          </a:p>
          <a:p>
            <a:pPr>
              <a:buNone/>
            </a:pPr>
            <a:endParaRPr lang="fr-FR" dirty="0" smtClean="0"/>
          </a:p>
        </p:txBody>
      </p:sp>
      <p:graphicFrame>
        <p:nvGraphicFramePr>
          <p:cNvPr id="5" name="Graphique 4"/>
          <p:cNvGraphicFramePr/>
          <p:nvPr/>
        </p:nvGraphicFramePr>
        <p:xfrm>
          <a:off x="2267744" y="1196752"/>
          <a:ext cx="4320480" cy="2304256"/>
        </p:xfrm>
        <a:graphic>
          <a:graphicData uri="http://schemas.openxmlformats.org/drawingml/2006/chart">
            <c:chart xmlns:c="http://schemas.openxmlformats.org/drawingml/2006/chart" xmlns:r="http://schemas.openxmlformats.org/officeDocument/2006/relationships" r:id="rId4"/>
          </a:graphicData>
        </a:graphic>
      </p:graphicFrame>
      <p:sp>
        <p:nvSpPr>
          <p:cNvPr id="6" name="Flèche vers le bas 5"/>
          <p:cNvSpPr/>
          <p:nvPr/>
        </p:nvSpPr>
        <p:spPr>
          <a:xfrm>
            <a:off x="4427984" y="4653136"/>
            <a:ext cx="360040" cy="57606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9" name="Image 8" descr="14944388-enfants-de-plus-de-dessin-planète-sur-fond-blanc-vecteur.jpg"/>
          <p:cNvPicPr>
            <a:picLocks noChangeAspect="1"/>
          </p:cNvPicPr>
          <p:nvPr/>
        </p:nvPicPr>
        <p:blipFill>
          <a:blip r:embed="rId3" cstate="print"/>
          <a:srcRect r="40000"/>
          <a:stretch>
            <a:fillRect/>
          </a:stretch>
        </p:blipFill>
        <p:spPr>
          <a:xfrm>
            <a:off x="4427984" y="5628325"/>
            <a:ext cx="864096" cy="1229675"/>
          </a:xfrm>
          <a:prstGeom prst="rect">
            <a:avLst/>
          </a:prstGeom>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683568" y="188641"/>
            <a:ext cx="7772400" cy="864096"/>
          </a:xfrm>
        </p:spPr>
        <p:txBody>
          <a:bodyPr>
            <a:noAutofit/>
          </a:bodyPr>
          <a:lstStyle/>
          <a:p>
            <a:r>
              <a:rPr lang="fr-FR" sz="3400" b="1" dirty="0" smtClean="0"/>
              <a:t>L’utilisation de produit alimentaire dans d’autres secteurs (Énergie, cosmétique…)</a:t>
            </a:r>
            <a:endParaRPr lang="fr-FR" sz="3400" b="1" dirty="0"/>
          </a:p>
        </p:txBody>
      </p:sp>
      <p:sp>
        <p:nvSpPr>
          <p:cNvPr id="3" name="Sous-titre 2"/>
          <p:cNvSpPr>
            <a:spLocks noGrp="1"/>
          </p:cNvSpPr>
          <p:nvPr>
            <p:ph type="subTitle" idx="1"/>
          </p:nvPr>
        </p:nvSpPr>
        <p:spPr>
          <a:xfrm>
            <a:off x="107504" y="1412776"/>
            <a:ext cx="8928992" cy="5328592"/>
          </a:xfrm>
        </p:spPr>
        <p:txBody>
          <a:bodyPr>
            <a:normAutofit/>
          </a:bodyPr>
          <a:lstStyle/>
          <a:p>
            <a:r>
              <a:rPr lang="fr-FR" sz="2800" dirty="0" smtClean="0">
                <a:solidFill>
                  <a:schemeClr val="tx1"/>
                </a:solidFill>
              </a:rPr>
              <a:t>  </a:t>
            </a:r>
            <a:r>
              <a:rPr lang="fr-FR" sz="1600" u="sng" dirty="0" smtClean="0">
                <a:solidFill>
                  <a:schemeClr val="tx1"/>
                </a:solidFill>
              </a:rPr>
              <a:t>Pour certains produits plus de la moitié de la production est utilisée dans d’autres secteurs </a:t>
            </a:r>
          </a:p>
          <a:p>
            <a:r>
              <a:rPr lang="fr-FR" sz="1600" u="sng" dirty="0" smtClean="0">
                <a:solidFill>
                  <a:schemeClr val="tx1"/>
                </a:solidFill>
              </a:rPr>
              <a:t> </a:t>
            </a:r>
          </a:p>
          <a:p>
            <a:endParaRPr lang="fr-FR" sz="1600" u="sng" dirty="0" smtClean="0">
              <a:solidFill>
                <a:schemeClr val="tx1"/>
              </a:solidFill>
            </a:endParaRPr>
          </a:p>
          <a:p>
            <a:endParaRPr lang="fr-FR" sz="1600" u="sng" dirty="0" smtClean="0">
              <a:solidFill>
                <a:schemeClr val="tx1"/>
              </a:solidFill>
            </a:endParaRPr>
          </a:p>
          <a:p>
            <a:endParaRPr lang="fr-FR" sz="1600" u="sng" dirty="0" smtClean="0">
              <a:solidFill>
                <a:schemeClr val="tx1"/>
              </a:solidFill>
            </a:endParaRPr>
          </a:p>
          <a:p>
            <a:endParaRPr lang="fr-FR" sz="1600" u="sng" dirty="0" smtClean="0">
              <a:solidFill>
                <a:schemeClr val="tx1"/>
              </a:solidFill>
            </a:endParaRPr>
          </a:p>
          <a:p>
            <a:endParaRPr lang="fr-FR" sz="1600" u="sng" dirty="0" smtClean="0">
              <a:solidFill>
                <a:schemeClr val="tx1"/>
              </a:solidFill>
            </a:endParaRPr>
          </a:p>
          <a:p>
            <a:endParaRPr lang="fr-FR" sz="1600" u="sng" dirty="0" smtClean="0">
              <a:solidFill>
                <a:schemeClr val="tx1"/>
              </a:solidFill>
            </a:endParaRPr>
          </a:p>
          <a:p>
            <a:r>
              <a:rPr lang="fr-FR" sz="2400" dirty="0" smtClean="0">
                <a:solidFill>
                  <a:schemeClr val="tx1"/>
                </a:solidFill>
              </a:rPr>
              <a:t>Avec l’ensemble des végétaux alimentaires non utilisé pour l’alimentation</a:t>
            </a:r>
          </a:p>
          <a:p>
            <a:endParaRPr lang="fr-FR" sz="2400" dirty="0" smtClean="0">
              <a:solidFill>
                <a:schemeClr val="tx1"/>
              </a:solidFill>
            </a:endParaRPr>
          </a:p>
          <a:p>
            <a:r>
              <a:rPr lang="fr-FR" sz="2400" dirty="0" smtClean="0">
                <a:solidFill>
                  <a:schemeClr val="tx1"/>
                </a:solidFill>
              </a:rPr>
              <a:t>On nourrit une fois la population mondiale</a:t>
            </a:r>
          </a:p>
          <a:p>
            <a:endParaRPr lang="fr-FR" sz="2000" dirty="0" smtClean="0">
              <a:solidFill>
                <a:schemeClr val="tx1"/>
              </a:solidFill>
            </a:endParaRPr>
          </a:p>
          <a:p>
            <a:endParaRPr lang="fr-FR" sz="2000" dirty="0" smtClean="0">
              <a:solidFill>
                <a:schemeClr val="tx1"/>
              </a:solidFill>
            </a:endParaRPr>
          </a:p>
          <a:p>
            <a:endParaRPr lang="fr-FR" sz="2000" dirty="0" smtClean="0">
              <a:solidFill>
                <a:schemeClr val="tx1"/>
              </a:solidFill>
            </a:endParaRPr>
          </a:p>
          <a:p>
            <a:endParaRPr lang="fr-FR" sz="2000" dirty="0" smtClean="0">
              <a:solidFill>
                <a:schemeClr val="tx1"/>
              </a:solidFill>
            </a:endParaRPr>
          </a:p>
          <a:p>
            <a:endParaRPr lang="fr-FR" sz="2000" dirty="0" smtClean="0">
              <a:solidFill>
                <a:schemeClr val="tx1"/>
              </a:solidFill>
            </a:endParaRPr>
          </a:p>
          <a:p>
            <a:pPr algn="l"/>
            <a:endParaRPr lang="fr-FR" sz="2000" dirty="0" smtClean="0">
              <a:solidFill>
                <a:schemeClr val="tx1"/>
              </a:solidFill>
            </a:endParaRPr>
          </a:p>
          <a:p>
            <a:pPr algn="l"/>
            <a:endParaRPr lang="fr-FR" sz="2000" dirty="0">
              <a:solidFill>
                <a:schemeClr val="tx1"/>
              </a:solidFill>
            </a:endParaRPr>
          </a:p>
          <a:p>
            <a:pPr algn="l"/>
            <a:endParaRPr lang="fr-FR" sz="2400" dirty="0" smtClean="0">
              <a:solidFill>
                <a:schemeClr val="tx1"/>
              </a:solidFill>
            </a:endParaRPr>
          </a:p>
          <a:p>
            <a:endParaRPr lang="fr-FR" dirty="0"/>
          </a:p>
        </p:txBody>
      </p:sp>
      <p:graphicFrame>
        <p:nvGraphicFramePr>
          <p:cNvPr id="6" name="Tableau 5"/>
          <p:cNvGraphicFramePr>
            <a:graphicFrameLocks noGrp="1"/>
          </p:cNvGraphicFramePr>
          <p:nvPr/>
        </p:nvGraphicFramePr>
        <p:xfrm>
          <a:off x="2627784" y="1988840"/>
          <a:ext cx="3744416" cy="1706880"/>
        </p:xfrm>
        <a:graphic>
          <a:graphicData uri="http://schemas.openxmlformats.org/drawingml/2006/table">
            <a:tbl>
              <a:tblPr firstRow="1" bandRow="1">
                <a:tableStyleId>{5C22544A-7EE6-4342-B048-85BDC9FD1C3A}</a:tableStyleId>
              </a:tblPr>
              <a:tblGrid>
                <a:gridCol w="1872208"/>
                <a:gridCol w="1872208"/>
              </a:tblGrid>
              <a:tr h="204595">
                <a:tc>
                  <a:txBody>
                    <a:bodyPr/>
                    <a:lstStyle/>
                    <a:p>
                      <a:r>
                        <a:rPr lang="fr-FR" sz="1000" baseline="0" dirty="0" smtClean="0"/>
                        <a:t>Produit</a:t>
                      </a:r>
                      <a:endParaRPr lang="fr-FR" sz="1000" baseline="0" dirty="0"/>
                    </a:p>
                  </a:txBody>
                  <a:tcPr/>
                </a:tc>
                <a:tc>
                  <a:txBody>
                    <a:bodyPr/>
                    <a:lstStyle/>
                    <a:p>
                      <a:r>
                        <a:rPr lang="fr-FR" sz="1000" baseline="0" dirty="0" smtClean="0"/>
                        <a:t>Autres utilisations (en%)</a:t>
                      </a:r>
                      <a:endParaRPr lang="fr-FR" sz="1000" baseline="0" dirty="0"/>
                    </a:p>
                  </a:txBody>
                  <a:tcPr/>
                </a:tc>
              </a:tr>
              <a:tr h="204595">
                <a:tc>
                  <a:txBody>
                    <a:bodyPr/>
                    <a:lstStyle/>
                    <a:p>
                      <a:r>
                        <a:rPr lang="fr-FR" sz="1000" baseline="0" dirty="0" smtClean="0"/>
                        <a:t>Girofles	</a:t>
                      </a:r>
                    </a:p>
                  </a:txBody>
                  <a:tcPr/>
                </a:tc>
                <a:tc>
                  <a:txBody>
                    <a:bodyPr/>
                    <a:lstStyle/>
                    <a:p>
                      <a:r>
                        <a:rPr lang="fr-FR" sz="1000" baseline="0" dirty="0" smtClean="0"/>
                        <a:t>70</a:t>
                      </a:r>
                      <a:endParaRPr lang="fr-FR" sz="1000" baseline="0" dirty="0"/>
                    </a:p>
                  </a:txBody>
                  <a:tcPr/>
                </a:tc>
              </a:tr>
              <a:tr h="204595">
                <a:tc>
                  <a:txBody>
                    <a:bodyPr/>
                    <a:lstStyle/>
                    <a:p>
                      <a:r>
                        <a:rPr lang="fr-FR" sz="1000" baseline="0" dirty="0" smtClean="0"/>
                        <a:t>Huile de Palmistes</a:t>
                      </a:r>
                      <a:endParaRPr lang="fr-FR" sz="1000" baseline="0" dirty="0"/>
                    </a:p>
                  </a:txBody>
                  <a:tcPr/>
                </a:tc>
                <a:tc>
                  <a:txBody>
                    <a:bodyPr/>
                    <a:lstStyle/>
                    <a:p>
                      <a:r>
                        <a:rPr lang="fr-FR" sz="1000" baseline="0" dirty="0" smtClean="0"/>
                        <a:t>60</a:t>
                      </a:r>
                      <a:endParaRPr lang="fr-FR" sz="1000" baseline="0" dirty="0"/>
                    </a:p>
                  </a:txBody>
                  <a:tcPr/>
                </a:tc>
              </a:tr>
              <a:tr h="204595">
                <a:tc>
                  <a:txBody>
                    <a:bodyPr/>
                    <a:lstStyle/>
                    <a:p>
                      <a:r>
                        <a:rPr lang="fr-FR" sz="1000" baseline="0" dirty="0" smtClean="0"/>
                        <a:t>Huile de Soja</a:t>
                      </a:r>
                      <a:endParaRPr lang="fr-FR" sz="1000" baseline="0" dirty="0"/>
                    </a:p>
                  </a:txBody>
                  <a:tcPr/>
                </a:tc>
                <a:tc>
                  <a:txBody>
                    <a:bodyPr/>
                    <a:lstStyle/>
                    <a:p>
                      <a:r>
                        <a:rPr lang="fr-FR" sz="1000" baseline="0" dirty="0" smtClean="0"/>
                        <a:t>59</a:t>
                      </a:r>
                      <a:endParaRPr lang="fr-FR" sz="1000" baseline="0" dirty="0"/>
                    </a:p>
                  </a:txBody>
                  <a:tcPr/>
                </a:tc>
              </a:tr>
              <a:tr h="204595">
                <a:tc>
                  <a:txBody>
                    <a:bodyPr/>
                    <a:lstStyle/>
                    <a:p>
                      <a:r>
                        <a:rPr lang="fr-FR" sz="1000" baseline="0" dirty="0" err="1" smtClean="0"/>
                        <a:t>Huil</a:t>
                      </a:r>
                      <a:r>
                        <a:rPr lang="fr-FR" sz="1000" baseline="0" dirty="0" smtClean="0"/>
                        <a:t> Plantes </a:t>
                      </a:r>
                      <a:r>
                        <a:rPr lang="fr-FR" sz="1000" baseline="0" dirty="0" err="1" smtClean="0"/>
                        <a:t>Oleif</a:t>
                      </a:r>
                      <a:r>
                        <a:rPr lang="fr-FR" sz="1000" baseline="0" dirty="0" smtClean="0"/>
                        <a:t> </a:t>
                      </a:r>
                      <a:r>
                        <a:rPr lang="fr-FR" sz="1000" baseline="0" dirty="0" err="1" smtClean="0"/>
                        <a:t>Autr</a:t>
                      </a:r>
                      <a:endParaRPr lang="fr-FR" sz="1000" baseline="0" dirty="0"/>
                    </a:p>
                  </a:txBody>
                  <a:tcPr/>
                </a:tc>
                <a:tc>
                  <a:txBody>
                    <a:bodyPr/>
                    <a:lstStyle/>
                    <a:p>
                      <a:r>
                        <a:rPr lang="fr-FR" sz="1000" baseline="0" dirty="0" smtClean="0"/>
                        <a:t>57</a:t>
                      </a:r>
                      <a:endParaRPr lang="fr-FR" sz="1000" baseline="0" dirty="0"/>
                    </a:p>
                  </a:txBody>
                  <a:tcPr/>
                </a:tc>
              </a:tr>
              <a:tr h="204595">
                <a:tc>
                  <a:txBody>
                    <a:bodyPr/>
                    <a:lstStyle/>
                    <a:p>
                      <a:r>
                        <a:rPr lang="fr-FR" sz="1000" baseline="0" dirty="0" smtClean="0"/>
                        <a:t>Huile de Palme</a:t>
                      </a:r>
                      <a:endParaRPr lang="fr-FR" sz="1000" baseline="0" dirty="0"/>
                    </a:p>
                  </a:txBody>
                  <a:tcPr/>
                </a:tc>
                <a:tc>
                  <a:txBody>
                    <a:bodyPr/>
                    <a:lstStyle/>
                    <a:p>
                      <a:r>
                        <a:rPr lang="fr-FR" sz="1000" baseline="0" dirty="0" smtClean="0"/>
                        <a:t>56</a:t>
                      </a:r>
                      <a:endParaRPr lang="fr-FR" sz="1000" baseline="0" dirty="0"/>
                    </a:p>
                  </a:txBody>
                  <a:tcPr/>
                </a:tc>
              </a:tr>
              <a:tr h="204595">
                <a:tc>
                  <a:txBody>
                    <a:bodyPr/>
                    <a:lstStyle/>
                    <a:p>
                      <a:r>
                        <a:rPr lang="fr-FR" sz="1000" baseline="0" dirty="0" smtClean="0"/>
                        <a:t>Huile de Colza&amp;Moutarde</a:t>
                      </a:r>
                      <a:endParaRPr lang="fr-FR" sz="1000" baseline="0" dirty="0"/>
                    </a:p>
                  </a:txBody>
                  <a:tcPr/>
                </a:tc>
                <a:tc>
                  <a:txBody>
                    <a:bodyPr/>
                    <a:lstStyle/>
                    <a:p>
                      <a:r>
                        <a:rPr lang="fr-FR" sz="1000" baseline="0" dirty="0" smtClean="0"/>
                        <a:t>44</a:t>
                      </a:r>
                      <a:endParaRPr lang="fr-FR" sz="1000" baseline="0" dirty="0"/>
                    </a:p>
                  </a:txBody>
                  <a:tcPr/>
                </a:tc>
              </a:tr>
            </a:tbl>
          </a:graphicData>
        </a:graphic>
      </p:graphicFrame>
      <p:sp>
        <p:nvSpPr>
          <p:cNvPr id="5" name="Flèche vers le bas 4"/>
          <p:cNvSpPr/>
          <p:nvPr/>
        </p:nvSpPr>
        <p:spPr>
          <a:xfrm>
            <a:off x="4427984" y="4725144"/>
            <a:ext cx="360040" cy="57606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7" name="Image 6" descr="14944388-enfants-de-plus-de-dessin-planète-sur-fond-blanc-vecteur.jpg"/>
          <p:cNvPicPr>
            <a:picLocks noChangeAspect="1"/>
          </p:cNvPicPr>
          <p:nvPr/>
        </p:nvPicPr>
        <p:blipFill>
          <a:blip r:embed="rId3" cstate="print"/>
          <a:stretch>
            <a:fillRect/>
          </a:stretch>
        </p:blipFill>
        <p:spPr>
          <a:xfrm>
            <a:off x="3923928" y="5628325"/>
            <a:ext cx="1440160" cy="1229675"/>
          </a:xfrm>
          <a:prstGeom prst="rect">
            <a:avLst/>
          </a:prstGeom>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683568" y="0"/>
            <a:ext cx="8064896" cy="6669360"/>
          </a:xfrm>
        </p:spPr>
        <p:txBody>
          <a:bodyPr>
            <a:normAutofit/>
          </a:bodyPr>
          <a:lstStyle/>
          <a:p>
            <a:r>
              <a:rPr lang="fr-FR" sz="4000" b="1" dirty="0" smtClean="0">
                <a:solidFill>
                  <a:srgbClr val="C00000"/>
                </a:solidFill>
              </a:rPr>
              <a:t>Conclusion</a:t>
            </a:r>
          </a:p>
          <a:p>
            <a:endParaRPr lang="fr-FR" sz="2400" b="1" dirty="0" smtClean="0">
              <a:solidFill>
                <a:srgbClr val="C00000"/>
              </a:solidFill>
            </a:endParaRPr>
          </a:p>
          <a:p>
            <a:r>
              <a:rPr lang="fr-FR" sz="2400" dirty="0" smtClean="0">
                <a:solidFill>
                  <a:schemeClr val="tx1"/>
                </a:solidFill>
              </a:rPr>
              <a:t>Avec notre production actuelle on peut nourrir jusqu’à </a:t>
            </a:r>
          </a:p>
          <a:p>
            <a:r>
              <a:rPr lang="fr-FR" sz="2400" dirty="0" smtClean="0">
                <a:solidFill>
                  <a:schemeClr val="tx1"/>
                </a:solidFill>
              </a:rPr>
              <a:t>20 milliards d’êtres humains</a:t>
            </a:r>
          </a:p>
          <a:p>
            <a:endParaRPr lang="fr-FR" sz="2000" b="1" dirty="0" smtClean="0">
              <a:solidFill>
                <a:srgbClr val="C00000"/>
              </a:solidFill>
            </a:endParaRPr>
          </a:p>
          <a:p>
            <a:endParaRPr lang="fr-FR" sz="2000" b="1" dirty="0" smtClean="0">
              <a:solidFill>
                <a:srgbClr val="C00000"/>
              </a:solidFill>
            </a:endParaRPr>
          </a:p>
          <a:p>
            <a:endParaRPr lang="fr-FR" sz="2000" b="1" dirty="0" smtClean="0">
              <a:solidFill>
                <a:srgbClr val="C00000"/>
              </a:solidFill>
            </a:endParaRPr>
          </a:p>
          <a:p>
            <a:r>
              <a:rPr lang="fr-FR" sz="2000" b="1" dirty="0" smtClean="0">
                <a:solidFill>
                  <a:srgbClr val="C00000"/>
                </a:solidFill>
              </a:rPr>
              <a:t>+</a:t>
            </a:r>
          </a:p>
          <a:p>
            <a:endParaRPr lang="fr-FR" sz="2000" b="1" dirty="0" smtClean="0">
              <a:solidFill>
                <a:srgbClr val="C00000"/>
              </a:solidFill>
            </a:endParaRPr>
          </a:p>
          <a:p>
            <a:endParaRPr lang="fr-FR" sz="2400" b="1" dirty="0" smtClean="0">
              <a:solidFill>
                <a:srgbClr val="C00000"/>
              </a:solidFill>
            </a:endParaRPr>
          </a:p>
          <a:p>
            <a:r>
              <a:rPr lang="fr-FR" sz="2000" b="1" dirty="0" smtClean="0">
                <a:solidFill>
                  <a:srgbClr val="C00000"/>
                </a:solidFill>
              </a:rPr>
              <a:t>+</a:t>
            </a:r>
          </a:p>
          <a:p>
            <a:endParaRPr lang="fr-FR" sz="2000" b="1" dirty="0" smtClean="0">
              <a:solidFill>
                <a:srgbClr val="C00000"/>
              </a:solidFill>
            </a:endParaRPr>
          </a:p>
          <a:p>
            <a:endParaRPr lang="fr-FR" sz="2000" b="1" dirty="0" smtClean="0">
              <a:solidFill>
                <a:srgbClr val="C00000"/>
              </a:solidFill>
            </a:endParaRPr>
          </a:p>
          <a:p>
            <a:endParaRPr lang="fr-FR" sz="2000" b="1" dirty="0" smtClean="0">
              <a:solidFill>
                <a:srgbClr val="C00000"/>
              </a:solidFill>
            </a:endParaRPr>
          </a:p>
          <a:p>
            <a:endParaRPr lang="fr-FR" sz="2000" dirty="0" smtClean="0">
              <a:solidFill>
                <a:schemeClr val="tx1"/>
              </a:solidFill>
            </a:endParaRPr>
          </a:p>
          <a:p>
            <a:endParaRPr lang="fr-FR" sz="2000" b="1" dirty="0">
              <a:solidFill>
                <a:srgbClr val="C00000"/>
              </a:solidFill>
            </a:endParaRPr>
          </a:p>
        </p:txBody>
      </p:sp>
      <p:graphicFrame>
        <p:nvGraphicFramePr>
          <p:cNvPr id="5" name="Diagramme 4"/>
          <p:cNvGraphicFramePr/>
          <p:nvPr/>
        </p:nvGraphicFramePr>
        <p:xfrm>
          <a:off x="1475656" y="2276872"/>
          <a:ext cx="5976664" cy="374441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Réponses aux questions</a:t>
            </a:r>
            <a:endParaRPr lang="fr-FR" dirty="0"/>
          </a:p>
        </p:txBody>
      </p:sp>
      <p:sp>
        <p:nvSpPr>
          <p:cNvPr id="3" name="Espace réservé du contenu 2"/>
          <p:cNvSpPr>
            <a:spLocks noGrp="1"/>
          </p:cNvSpPr>
          <p:nvPr>
            <p:ph idx="1"/>
          </p:nvPr>
        </p:nvSpPr>
        <p:spPr/>
        <p:txBody>
          <a:bodyPr>
            <a:normAutofit fontScale="92500"/>
          </a:bodyPr>
          <a:lstStyle/>
          <a:p>
            <a:r>
              <a:rPr lang="fr-FR" dirty="0" smtClean="0"/>
              <a:t>La faim dans le monde ne résulte ni d’un problème de production ni de problèmes technologiques.</a:t>
            </a:r>
          </a:p>
          <a:p>
            <a:r>
              <a:rPr lang="fr-FR" dirty="0" smtClean="0"/>
              <a:t>En 2050 la population mondiale devrait atteindre 9.7 milliards</a:t>
            </a:r>
          </a:p>
          <a:p>
            <a:r>
              <a:rPr lang="fr-FR" dirty="0" smtClean="0"/>
              <a:t>Si l’humanité s’améliore ne serait-ce qu’un petit peu sur chacun des points cités précédemment nous pourrions  éradiquer la faim dans le </a:t>
            </a:r>
            <a:r>
              <a:rPr lang="fr-FR" dirty="0" smtClean="0"/>
              <a:t>monde en 2050 </a:t>
            </a:r>
            <a:r>
              <a:rPr lang="fr-FR" dirty="0" smtClean="0"/>
              <a:t>sans avoir à augmenter la production </a:t>
            </a:r>
            <a:r>
              <a:rPr lang="fr-FR" dirty="0" smtClean="0"/>
              <a:t> </a:t>
            </a:r>
            <a:r>
              <a:rPr lang="fr-FR" dirty="0" smtClean="0"/>
              <a:t>!</a:t>
            </a:r>
          </a:p>
          <a:p>
            <a:endParaRPr lang="fr-FR" dirty="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850106"/>
          </a:xfrm>
        </p:spPr>
        <p:txBody>
          <a:bodyPr>
            <a:normAutofit/>
          </a:bodyPr>
          <a:lstStyle/>
          <a:p>
            <a:r>
              <a:rPr lang="fr-FR" sz="3400" b="1" dirty="0" smtClean="0"/>
              <a:t>Fichiers csv utilisés</a:t>
            </a:r>
            <a:endParaRPr lang="fr-FR" sz="3400" b="1" dirty="0"/>
          </a:p>
        </p:txBody>
      </p:sp>
      <p:sp>
        <p:nvSpPr>
          <p:cNvPr id="3" name="Espace réservé du contenu 2"/>
          <p:cNvSpPr>
            <a:spLocks noGrp="1"/>
          </p:cNvSpPr>
          <p:nvPr>
            <p:ph idx="1"/>
          </p:nvPr>
        </p:nvSpPr>
        <p:spPr>
          <a:xfrm>
            <a:off x="457200" y="1844824"/>
            <a:ext cx="8229600" cy="4281339"/>
          </a:xfrm>
        </p:spPr>
        <p:txBody>
          <a:bodyPr/>
          <a:lstStyle/>
          <a:p>
            <a:r>
              <a:rPr lang="fr-FR" dirty="0" smtClean="0"/>
              <a:t>17 importés depuis le site de la FAO</a:t>
            </a:r>
          </a:p>
          <a:p>
            <a:endParaRPr lang="fr-FR" dirty="0" smtClean="0"/>
          </a:p>
          <a:p>
            <a:r>
              <a:rPr lang="fr-FR" dirty="0" smtClean="0"/>
              <a:t>4 créés pour importer en SQL</a:t>
            </a:r>
            <a:endParaRPr lang="fr-FR" dirty="0"/>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4799</TotalTime>
  <Words>1671</Words>
  <Application>Microsoft Office PowerPoint</Application>
  <PresentationFormat>Affichage à l'écran (4:3)</PresentationFormat>
  <Paragraphs>298</Paragraphs>
  <Slides>25</Slides>
  <Notes>15</Notes>
  <HiddenSlides>0</HiddenSlides>
  <MMClips>0</MMClips>
  <ScaleCrop>false</ScaleCrop>
  <HeadingPairs>
    <vt:vector size="4" baseType="variant">
      <vt:variant>
        <vt:lpstr>Thème</vt:lpstr>
      </vt:variant>
      <vt:variant>
        <vt:i4>1</vt:i4>
      </vt:variant>
      <vt:variant>
        <vt:lpstr>Titres des diapositives</vt:lpstr>
      </vt:variant>
      <vt:variant>
        <vt:i4>25</vt:i4>
      </vt:variant>
    </vt:vector>
  </HeadingPairs>
  <TitlesOfParts>
    <vt:vector size="26" baseType="lpstr">
      <vt:lpstr>Thème Office</vt:lpstr>
      <vt:lpstr>Projet 3:  Réalisez une étude de santé publique </vt:lpstr>
      <vt:lpstr>SOMMAIRE</vt:lpstr>
      <vt:lpstr>Exucative Summary</vt:lpstr>
      <vt:lpstr> La disponibilité alimentaire est très déséquilibrée </vt:lpstr>
      <vt:lpstr>La production trop importante de viande</vt:lpstr>
      <vt:lpstr>L’utilisation de produit alimentaire dans d’autres secteurs (Énergie, cosmétique…)</vt:lpstr>
      <vt:lpstr>Diapositive 7</vt:lpstr>
      <vt:lpstr>Réponses aux questions</vt:lpstr>
      <vt:lpstr>Fichiers csv utilisés</vt:lpstr>
      <vt:lpstr>Une table importé depuis la FAO</vt:lpstr>
      <vt:lpstr>Une table SQL</vt:lpstr>
      <vt:lpstr>Les clés primaires</vt:lpstr>
      <vt:lpstr>Détail de différentes opérations d’algèbre relationnelle</vt:lpstr>
      <vt:lpstr>Agrégation</vt:lpstr>
      <vt:lpstr>Jointure</vt:lpstr>
      <vt:lpstr>Restriction</vt:lpstr>
      <vt:lpstr>Question 19</vt:lpstr>
      <vt:lpstr>Les 10 pays ayant le plus haut ratio disponibilité alimentaire/habitant en terme de protéines (en kg) par habitant :</vt:lpstr>
      <vt:lpstr>Les 10 pays pour lesquels la proportion de personnes sous-alimentées est la plus forte :</vt:lpstr>
      <vt:lpstr>Les 10 pays ayant le plus haut ratio disponibilité alimentaire/habitant en terme de kcal par habitant :</vt:lpstr>
      <vt:lpstr>Pour chaque année disponible, les 10 pays ayant le plus faible ratio disponibilité alimentaire/habitant en terme de protéines (en kg) par habitant:</vt:lpstr>
      <vt:lpstr>La quantité totale (en kg) de produits perdus par pays et par année:</vt:lpstr>
      <vt:lpstr>Les 10 produits pour lesquels le ratio Autres utilisations/Disponibilité intérieure est le plus élevé :</vt:lpstr>
      <vt:lpstr>Question 20</vt:lpstr>
      <vt:lpstr>Bilan</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Exucative Summary</dc:title>
  <dc:creator>Bruno Pinos</dc:creator>
  <cp:lastModifiedBy>Bruno Pinos</cp:lastModifiedBy>
  <cp:revision>265</cp:revision>
  <dcterms:created xsi:type="dcterms:W3CDTF">2020-03-22T15:41:33Z</dcterms:created>
  <dcterms:modified xsi:type="dcterms:W3CDTF">2020-05-25T14:09:58Z</dcterms:modified>
</cp:coreProperties>
</file>